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4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Lst>
  <p:sldSz cx="9144000" cy="5143500" type="screen16x9"/>
  <p:notesSz cx="6858000" cy="9144000"/>
  <p:embeddedFontLst>
    <p:embeddedFont>
      <p:font typeface="Roboto Medium" panose="020B0604020202020204" charset="0"/>
      <p:regular r:id="rId50"/>
      <p:bold r:id="rId51"/>
      <p:italic r:id="rId52"/>
      <p:boldItalic r:id="rId53"/>
    </p:embeddedFont>
    <p:embeddedFont>
      <p:font typeface="Roboto Thin" panose="020B0604020202020204" charset="0"/>
      <p:regular r:id="rId54"/>
      <p:bold r:id="rId55"/>
      <p:italic r:id="rId56"/>
      <p:boldItalic r:id="rId57"/>
    </p:embeddedFont>
    <p:embeddedFont>
      <p:font typeface="Roboto" panose="020B0604020202020204"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5" roundtripDataSignature="AMtx7mjywuYcscM98qVK/kGCPL0btFwNX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557" autoAdjust="0"/>
  </p:normalViewPr>
  <p:slideViewPr>
    <p:cSldViewPr snapToGrid="0">
      <p:cViewPr varScale="1">
        <p:scale>
          <a:sx n="100" d="100"/>
          <a:sy n="100" d="100"/>
        </p:scale>
        <p:origin x="94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1.fntdata"/><Relationship Id="rId55" Type="http://schemas.openxmlformats.org/officeDocument/2006/relationships/font" Target="fonts/font6.fntdata"/><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font" Target="fonts/font8.fntdata"/><Relationship Id="rId61"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customschemas.google.com/relationships/presentationmetadata" Target="meta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What people are good and bad at?</a:t>
            </a:r>
            <a:endParaRPr/>
          </a:p>
          <a:p>
            <a:pPr marL="0" lvl="0" indent="0" algn="l" rtl="0">
              <a:lnSpc>
                <a:spcPct val="100000"/>
              </a:lnSpc>
              <a:spcBef>
                <a:spcPts val="0"/>
              </a:spcBef>
              <a:spcAft>
                <a:spcPts val="0"/>
              </a:spcAft>
              <a:buSzPts val="1100"/>
              <a:buNone/>
            </a:pPr>
            <a:r>
              <a:rPr lang="en"/>
              <a:t>Listening to what people want</a:t>
            </a:r>
            <a:endParaRPr/>
          </a:p>
          <a:p>
            <a:pPr marL="0" lvl="0" indent="0" algn="l" rtl="0">
              <a:lnSpc>
                <a:spcPct val="100000"/>
              </a:lnSpc>
              <a:spcBef>
                <a:spcPts val="0"/>
              </a:spcBef>
              <a:spcAft>
                <a:spcPts val="0"/>
              </a:spcAft>
              <a:buSzPts val="1100"/>
              <a:buNone/>
            </a:pPr>
            <a:r>
              <a:rPr lang="en"/>
              <a:t>Using tried and tested user-based techniques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b="1">
                <a:solidFill>
                  <a:schemeClr val="dk1"/>
                </a:solidFill>
              </a:rPr>
              <a:t>Computer-based systems: </a:t>
            </a:r>
            <a:r>
              <a:rPr lang="en">
                <a:solidFill>
                  <a:schemeClr val="dk1"/>
                </a:solidFill>
              </a:rPr>
              <a:t>send messages, gather information, write essays, control power plants, program, draw, plan, calculate, monitor others, play games</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b="1">
                <a:solidFill>
                  <a:schemeClr val="dk1"/>
                </a:solidFill>
              </a:rPr>
              <a:t>Interactive devices:</a:t>
            </a:r>
            <a:r>
              <a:rPr lang="en">
                <a:solidFill>
                  <a:schemeClr val="dk1"/>
                </a:solidFill>
              </a:rPr>
              <a:t> multitouch displays, speech-based systems, handheld devices, and large interactive displays</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a:solidFill>
                  <a:schemeClr val="dk1"/>
                </a:solidFill>
              </a:rPr>
              <a:t>Towards transforming human–human transactions into solely interface-based ones</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b="1">
                <a:solidFill>
                  <a:schemeClr val="dk1"/>
                </a:solidFill>
              </a:rPr>
              <a:t>Interfaces:</a:t>
            </a:r>
            <a:r>
              <a:rPr lang="en">
                <a:solidFill>
                  <a:schemeClr val="dk1"/>
                </a:solidFill>
              </a:rPr>
              <a:t> cameras, microwave ovens, and washing machines, Self-checkouts at grocery stores, airports, and libraries</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8" name="Google Shape;17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3" name="Google Shape;183;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Cost!?</a:t>
            </a:r>
            <a:endParaRPr/>
          </a:p>
          <a:p>
            <a:pPr marL="0" lvl="0" indent="0" algn="l" rtl="0">
              <a:lnSpc>
                <a:spcPct val="100000"/>
              </a:lnSpc>
              <a:spcBef>
                <a:spcPts val="0"/>
              </a:spcBef>
              <a:spcAft>
                <a:spcPts val="0"/>
              </a:spcAft>
              <a:buClr>
                <a:schemeClr val="dk1"/>
              </a:buClr>
              <a:buSzPts val="1100"/>
              <a:buFont typeface="Arial"/>
              <a:buNone/>
            </a:pPr>
            <a:r>
              <a:rPr lang="en"/>
              <a:t>The more people there are with different backgrounds in a design team, the more difficult it can be to communicate and make progress forward with the designs being generated</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smtClean="0"/>
              <a:t>3 no2t al so8irin </a:t>
            </a:r>
            <a:r>
              <a:rPr lang="en-US" dirty="0" err="1" smtClean="0"/>
              <a:t>dol</a:t>
            </a:r>
            <a:r>
              <a:rPr lang="en-US" dirty="0" smtClean="0"/>
              <a:t> </a:t>
            </a:r>
            <a:r>
              <a:rPr lang="en-US" dirty="0" err="1" smtClean="0"/>
              <a:t>homa</a:t>
            </a:r>
            <a:r>
              <a:rPr lang="en-US" dirty="0" smtClean="0"/>
              <a:t> al buttons</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5e85eb540a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5e85eb540a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0" name="Google Shape;23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8" name="Google Shape;248;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2" name="Google Shape;262;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7" name="Google Shape;27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3" name="Google Shape;283;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9" name="Google Shape;289;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0" name="Google Shape;300;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Apple follows Genius Design Approach with low user research</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3" name="Google Shape;333;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Apple follows Genius Design Approach with low user research</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6" name="Google Shape;366;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Eliminate Proxy Users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7" name="Google Shape;377;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Who are the users in the following systems:</a:t>
            </a:r>
            <a:endParaRPr/>
          </a:p>
          <a:p>
            <a:pPr marL="457200" lvl="0" indent="-298450" algn="l" rtl="0">
              <a:lnSpc>
                <a:spcPct val="100000"/>
              </a:lnSpc>
              <a:spcBef>
                <a:spcPts val="0"/>
              </a:spcBef>
              <a:spcAft>
                <a:spcPts val="0"/>
              </a:spcAft>
              <a:buSzPts val="1100"/>
              <a:buChar char="●"/>
            </a:pPr>
            <a:r>
              <a:rPr lang="en"/>
              <a:t>Check-out system in markets</a:t>
            </a:r>
            <a:endParaRPr/>
          </a:p>
          <a:p>
            <a:pPr marL="457200" lvl="0" indent="-298450" algn="l" rtl="0">
              <a:lnSpc>
                <a:spcPct val="100000"/>
              </a:lnSpc>
              <a:spcBef>
                <a:spcPts val="0"/>
              </a:spcBef>
              <a:spcAft>
                <a:spcPts val="0"/>
              </a:spcAft>
              <a:buSzPts val="1100"/>
              <a:buChar char="●"/>
            </a:pPr>
            <a:r>
              <a:rPr lang="en"/>
              <a:t>ATM</a:t>
            </a:r>
            <a:endParaRPr/>
          </a:p>
          <a:p>
            <a:pPr marL="457200" lvl="0" indent="-298450" algn="l" rtl="0">
              <a:lnSpc>
                <a:spcPct val="100000"/>
              </a:lnSpc>
              <a:spcBef>
                <a:spcPts val="0"/>
              </a:spcBef>
              <a:spcAft>
                <a:spcPts val="0"/>
              </a:spcAft>
              <a:buSzPts val="1100"/>
              <a:buChar char="●"/>
            </a:pPr>
            <a:r>
              <a:rPr lang="en"/>
              <a:t>Recommendation System</a:t>
            </a:r>
            <a:endParaRPr/>
          </a:p>
          <a:p>
            <a:pPr marL="457200" lvl="0" indent="-298450" algn="l" rtl="0">
              <a:lnSpc>
                <a:spcPct val="100000"/>
              </a:lnSpc>
              <a:spcBef>
                <a:spcPts val="0"/>
              </a:spcBef>
              <a:spcAft>
                <a:spcPts val="0"/>
              </a:spcAft>
              <a:buSzPts val="1100"/>
              <a:buChar char="●"/>
            </a:pPr>
            <a:r>
              <a:rPr lang="en"/>
              <a:t>Online Market for Selling Flowers</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7" name="Google Shape;407;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 good example on user characteristics is kids toys</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7" name="Google Shape;427;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15e85eb540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5" name="Google Shape;435;g15e85eb540a_0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5e85eb540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0" name="Google Shape;440;g15e85eb540a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15e85eb540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6" name="Google Shape;446;g15e85eb540a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15e85eb540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2" name="Google Shape;452;g15e85eb540a_0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smtClean="0"/>
              <a:t>Usability : mot3t w </a:t>
            </a:r>
            <a:r>
              <a:rPr lang="en-US" dirty="0" err="1" smtClean="0"/>
              <a:t>sahola</a:t>
            </a:r>
            <a:r>
              <a:rPr lang="en-US" dirty="0" smtClean="0"/>
              <a:t> ast5dam al 7aga</a:t>
            </a:r>
          </a:p>
          <a:p>
            <a:pPr marL="0" lvl="0" indent="0" algn="l" rtl="0">
              <a:lnSpc>
                <a:spcPct val="100000"/>
              </a:lnSpc>
              <a:spcBef>
                <a:spcPts val="0"/>
              </a:spcBef>
              <a:spcAft>
                <a:spcPts val="0"/>
              </a:spcAft>
              <a:buSzPts val="1100"/>
              <a:buNone/>
            </a:pPr>
            <a:r>
              <a:rPr lang="en-US" dirty="0" smtClean="0"/>
              <a:t>Functionality : al</a:t>
            </a:r>
            <a:r>
              <a:rPr lang="en-US" baseline="0" dirty="0" smtClean="0"/>
              <a:t> action </a:t>
            </a:r>
            <a:r>
              <a:rPr lang="en-US" baseline="0" dirty="0" err="1" smtClean="0"/>
              <a:t>elly</a:t>
            </a:r>
            <a:r>
              <a:rPr lang="en-US" baseline="0" dirty="0" smtClean="0"/>
              <a:t> al device bi3mlo</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5e85eb540a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9" name="Google Shape;459;g15e85eb540a_0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5" name="Google Shape;465;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1" name="Google Shape;471;p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7" name="Google Shape;477;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4" name="Google Shape;484;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1" name="Google Shape;491;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Is it business or vacation?</a:t>
            </a:r>
            <a:endParaRPr/>
          </a:p>
          <a:p>
            <a:pPr marL="0" lvl="0" indent="0" algn="l" rtl="0">
              <a:lnSpc>
                <a:spcPct val="100000"/>
              </a:lnSpc>
              <a:spcBef>
                <a:spcPts val="0"/>
              </a:spcBef>
              <a:spcAft>
                <a:spcPts val="0"/>
              </a:spcAft>
              <a:buSzPts val="1100"/>
              <a:buNone/>
            </a:pPr>
            <a:r>
              <a:rPr lang="en"/>
              <a:t>Plan your route</a:t>
            </a:r>
            <a:endParaRPr/>
          </a:p>
          <a:p>
            <a:pPr marL="0" lvl="0" indent="0" algn="l" rtl="0">
              <a:lnSpc>
                <a:spcPct val="100000"/>
              </a:lnSpc>
              <a:spcBef>
                <a:spcPts val="0"/>
              </a:spcBef>
              <a:spcAft>
                <a:spcPts val="0"/>
              </a:spcAft>
              <a:buSzPts val="1100"/>
              <a:buNone/>
            </a:pPr>
            <a:r>
              <a:rPr lang="en"/>
              <a:t>Check visa requirements</a:t>
            </a:r>
            <a:endParaRPr/>
          </a:p>
          <a:p>
            <a:pPr marL="0" lvl="0" indent="0" algn="l" rtl="0">
              <a:lnSpc>
                <a:spcPct val="100000"/>
              </a:lnSpc>
              <a:spcBef>
                <a:spcPts val="0"/>
              </a:spcBef>
              <a:spcAft>
                <a:spcPts val="0"/>
              </a:spcAft>
              <a:buSzPts val="1100"/>
              <a:buNone/>
            </a:pPr>
            <a:r>
              <a:rPr lang="en"/>
              <a:t>Book flights or train tickets</a:t>
            </a:r>
            <a:endParaRPr/>
          </a:p>
          <a:p>
            <a:pPr marL="0" lvl="0" indent="0" algn="l" rtl="0">
              <a:lnSpc>
                <a:spcPct val="100000"/>
              </a:lnSpc>
              <a:spcBef>
                <a:spcPts val="0"/>
              </a:spcBef>
              <a:spcAft>
                <a:spcPts val="0"/>
              </a:spcAft>
              <a:buClr>
                <a:schemeClr val="dk1"/>
              </a:buClr>
              <a:buSzPts val="1100"/>
              <a:buFont typeface="Arial"/>
              <a:buNone/>
            </a:pPr>
            <a:r>
              <a:rPr lang="en"/>
              <a:t>Investigate the facilities at your destination</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9" name="Google Shape;499;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Step1: beeb beeb beeb</a:t>
            </a:r>
            <a:endParaRPr dirty="0"/>
          </a:p>
          <a:p>
            <a:pPr marL="0" lvl="0" indent="0" algn="l" rtl="0">
              <a:lnSpc>
                <a:spcPct val="100000"/>
              </a:lnSpc>
              <a:spcBef>
                <a:spcPts val="0"/>
              </a:spcBef>
              <a:spcAft>
                <a:spcPts val="0"/>
              </a:spcAft>
              <a:buSzPts val="1100"/>
              <a:buNone/>
            </a:pPr>
            <a:r>
              <a:rPr lang="en" dirty="0"/>
              <a:t>Step2: Touch 41 to go to the system</a:t>
            </a:r>
            <a:endParaRPr dirty="0"/>
          </a:p>
          <a:p>
            <a:pPr marL="0" lvl="0" indent="0" algn="l" rtl="0">
              <a:lnSpc>
                <a:spcPct val="100000"/>
              </a:lnSpc>
              <a:spcBef>
                <a:spcPts val="0"/>
              </a:spcBef>
              <a:spcAft>
                <a:spcPts val="0"/>
              </a:spcAft>
              <a:buSzPts val="1100"/>
              <a:buNone/>
            </a:pPr>
            <a:r>
              <a:rPr lang="en" dirty="0"/>
              <a:t>Step3: Touch*, your room number, and #</a:t>
            </a:r>
            <a:endParaRPr dirty="0"/>
          </a:p>
          <a:p>
            <a:pPr marL="0" lvl="0" indent="0" algn="l" rtl="0">
              <a:lnSpc>
                <a:spcPct val="100000"/>
              </a:lnSpc>
              <a:spcBef>
                <a:spcPts val="0"/>
              </a:spcBef>
              <a:spcAft>
                <a:spcPts val="0"/>
              </a:spcAft>
              <a:buSzPts val="1100"/>
              <a:buNone/>
            </a:pPr>
            <a:r>
              <a:rPr lang="en" dirty="0"/>
              <a:t>Step4: Enter Password. What password?</a:t>
            </a:r>
            <a:endParaRPr dirty="0"/>
          </a:p>
          <a:p>
            <a:pPr marL="0" lvl="0" indent="0" algn="l" rtl="0">
              <a:lnSpc>
                <a:spcPct val="100000"/>
              </a:lnSpc>
              <a:spcBef>
                <a:spcPts val="0"/>
              </a:spcBef>
              <a:spcAft>
                <a:spcPts val="0"/>
              </a:spcAft>
              <a:buSzPts val="1100"/>
              <a:buNone/>
            </a:pPr>
            <a:r>
              <a:rPr lang="en" dirty="0"/>
              <a:t>Step5: Touch 5, then enter room number, or Touch 9 to </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The marble answering machine, 1995</a:t>
            </a:r>
            <a:endParaRPr dirty="0"/>
          </a:p>
          <a:p>
            <a:pPr marL="0" lvl="0" indent="0" algn="l" rtl="0">
              <a:lnSpc>
                <a:spcPct val="100000"/>
              </a:lnSpc>
              <a:spcBef>
                <a:spcPts val="0"/>
              </a:spcBef>
              <a:spcAft>
                <a:spcPts val="0"/>
              </a:spcAft>
              <a:buSzPts val="1100"/>
              <a:buNone/>
            </a:pPr>
            <a:r>
              <a:rPr lang="en" dirty="0"/>
              <a:t>Problems:</a:t>
            </a:r>
            <a:endParaRPr dirty="0"/>
          </a:p>
          <a:p>
            <a:pPr marL="457200" lvl="0" indent="-298450" algn="l" rtl="0">
              <a:lnSpc>
                <a:spcPct val="100000"/>
              </a:lnSpc>
              <a:spcBef>
                <a:spcPts val="0"/>
              </a:spcBef>
              <a:spcAft>
                <a:spcPts val="0"/>
              </a:spcAft>
              <a:buSzPts val="1100"/>
              <a:buChar char="-"/>
            </a:pPr>
            <a:r>
              <a:rPr lang="en" dirty="0"/>
              <a:t>Cost</a:t>
            </a:r>
            <a:endParaRPr dirty="0"/>
          </a:p>
          <a:p>
            <a:pPr marL="457200" lvl="0" indent="-298450" algn="l" rtl="0">
              <a:lnSpc>
                <a:spcPct val="100000"/>
              </a:lnSpc>
              <a:spcBef>
                <a:spcPts val="0"/>
              </a:spcBef>
              <a:spcAft>
                <a:spcPts val="0"/>
              </a:spcAft>
              <a:buSzPts val="1100"/>
              <a:buChar char="-"/>
            </a:pPr>
            <a:r>
              <a:rPr lang="en" dirty="0"/>
              <a:t>Security</a:t>
            </a:r>
            <a:endParaRPr dirty="0"/>
          </a:p>
          <a:p>
            <a:pPr marL="457200" lvl="0" indent="-298450" algn="l" rtl="0">
              <a:lnSpc>
                <a:spcPct val="100000"/>
              </a:lnSpc>
              <a:spcBef>
                <a:spcPts val="0"/>
              </a:spcBef>
              <a:spcAft>
                <a:spcPts val="0"/>
              </a:spcAft>
              <a:buSzPts val="1100"/>
              <a:buChar char="-"/>
            </a:pPr>
            <a:r>
              <a:rPr lang="en" dirty="0">
                <a:solidFill>
                  <a:schemeClr val="dk1"/>
                </a:solidFill>
              </a:rPr>
              <a:t>Marbles are lost or stolen</a:t>
            </a: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solidFill>
                  <a:schemeClr val="dk1"/>
                </a:solidFill>
              </a:rPr>
              <a:t>TiVo remote control →  </a:t>
            </a:r>
            <a:r>
              <a:rPr lang="en"/>
              <a:t>User intervention</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dirty="0">
                <a:solidFill>
                  <a:schemeClr val="dk1"/>
                </a:solidFill>
              </a:rPr>
              <a:t>User intervention</a:t>
            </a:r>
            <a:endParaRPr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dirty="0">
                <a:solidFill>
                  <a:schemeClr val="dk1"/>
                </a:solidFill>
              </a:rPr>
              <a:t>Problem: 10x the dose if error in </a:t>
            </a:r>
            <a:r>
              <a:rPr lang="en" dirty="0" smtClean="0">
                <a:solidFill>
                  <a:schemeClr val="dk1"/>
                </a:solidFill>
              </a:rPr>
              <a:t>typing</a:t>
            </a:r>
          </a:p>
          <a:p>
            <a:pPr marL="0" lvl="0" indent="0" algn="l" rtl="0">
              <a:lnSpc>
                <a:spcPct val="100000"/>
              </a:lnSpc>
              <a:spcBef>
                <a:spcPts val="0"/>
              </a:spcBef>
              <a:spcAft>
                <a:spcPts val="0"/>
              </a:spcAft>
              <a:buClr>
                <a:schemeClr val="dk1"/>
              </a:buClr>
              <a:buSzPts val="1100"/>
              <a:buFont typeface="Arial"/>
              <a:buNone/>
            </a:pPr>
            <a:endParaRPr lang="en" dirty="0" smtClean="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dirty="0" smtClean="0">
                <a:solidFill>
                  <a:schemeClr val="dk1"/>
                </a:solidFill>
              </a:rPr>
              <a:t>E</a:t>
            </a:r>
            <a:r>
              <a:rPr lang="en" dirty="0" smtClean="0">
                <a:solidFill>
                  <a:schemeClr val="dk1"/>
                </a:solidFill>
              </a:rPr>
              <a:t>lly fih</a:t>
            </a:r>
            <a:r>
              <a:rPr lang="en" baseline="0" dirty="0" smtClean="0">
                <a:solidFill>
                  <a:schemeClr val="dk1"/>
                </a:solidFill>
              </a:rPr>
              <a:t> 4 digits hikon a7sn </a:t>
            </a:r>
            <a:endParaRPr dirty="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Civil Engineer vs Architect </a:t>
            </a:r>
            <a:endParaRPr/>
          </a:p>
          <a:p>
            <a:pPr marL="0" lvl="0" indent="0" algn="l" rtl="0">
              <a:lnSpc>
                <a:spcPct val="100000"/>
              </a:lnSpc>
              <a:spcBef>
                <a:spcPts val="0"/>
              </a:spcBef>
              <a:spcAft>
                <a:spcPts val="0"/>
              </a:spcAft>
              <a:buSzPts val="1100"/>
              <a:buNone/>
            </a:pPr>
            <a:r>
              <a:rPr lang="en" b="1">
                <a:solidFill>
                  <a:schemeClr val="dk1"/>
                </a:solidFill>
              </a:rPr>
              <a:t>Architect: </a:t>
            </a:r>
            <a:r>
              <a:rPr lang="en"/>
              <a:t>Is there the right mix of family and private spaces? Are the spaces for cooking and eating in close proximity? Will people live in the space being designed in the way it was intended to be used?</a:t>
            </a:r>
            <a:endParaRPr/>
          </a:p>
          <a:p>
            <a:pPr marL="0" lvl="0" indent="0" algn="l" rtl="0">
              <a:lnSpc>
                <a:spcPct val="100000"/>
              </a:lnSpc>
              <a:spcBef>
                <a:spcPts val="0"/>
              </a:spcBef>
              <a:spcAft>
                <a:spcPts val="0"/>
              </a:spcAft>
              <a:buSzPts val="1100"/>
              <a:buNone/>
            </a:pPr>
            <a:r>
              <a:rPr lang="en" b="1">
                <a:solidFill>
                  <a:schemeClr val="dk1"/>
                </a:solidFill>
              </a:rPr>
              <a:t>Civil Engineer: </a:t>
            </a:r>
            <a:r>
              <a:rPr lang="en"/>
              <a:t>Cost, durability, structural aspects, environmental aspects, fire regulations, and construction methods</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47"/>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47"/>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68"/>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68"/>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6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4"/>
        <p:cNvGrpSpPr/>
        <p:nvPr/>
      </p:nvGrpSpPr>
      <p:grpSpPr>
        <a:xfrm>
          <a:off x="0" y="0"/>
          <a:ext cx="0" cy="0"/>
          <a:chOff x="0" y="0"/>
          <a:chExt cx="0" cy="0"/>
        </a:xfrm>
      </p:grpSpPr>
      <p:sp>
        <p:nvSpPr>
          <p:cNvPr id="55" name="Google Shape;55;p5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6" name="Google Shape;56;p5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7" name="Google Shape;57;p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8"/>
        <p:cNvGrpSpPr/>
        <p:nvPr/>
      </p:nvGrpSpPr>
      <p:grpSpPr>
        <a:xfrm>
          <a:off x="0" y="0"/>
          <a:ext cx="0" cy="0"/>
          <a:chOff x="0" y="0"/>
          <a:chExt cx="0" cy="0"/>
        </a:xfrm>
      </p:grpSpPr>
      <p:sp>
        <p:nvSpPr>
          <p:cNvPr id="59" name="Google Shape;59;p5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0" name="Google Shape;60;p5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61" name="Google Shape;61;p5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62" name="Google Shape;62;p5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3"/>
        <p:cNvGrpSpPr/>
        <p:nvPr/>
      </p:nvGrpSpPr>
      <p:grpSpPr>
        <a:xfrm>
          <a:off x="0" y="0"/>
          <a:ext cx="0" cy="0"/>
          <a:chOff x="0" y="0"/>
          <a:chExt cx="0" cy="0"/>
        </a:xfrm>
      </p:grpSpPr>
      <p:sp>
        <p:nvSpPr>
          <p:cNvPr id="64" name="Google Shape;64;p5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65" name="Google Shape;65;p5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66" name="Google Shape;66;p5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7"/>
        <p:cNvGrpSpPr/>
        <p:nvPr/>
      </p:nvGrpSpPr>
      <p:grpSpPr>
        <a:xfrm>
          <a:off x="0" y="0"/>
          <a:ext cx="0" cy="0"/>
          <a:chOff x="0" y="0"/>
          <a:chExt cx="0" cy="0"/>
        </a:xfrm>
      </p:grpSpPr>
      <p:sp>
        <p:nvSpPr>
          <p:cNvPr id="68" name="Google Shape;68;p5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9" name="Google Shape;69;p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5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5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5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6" name="Google Shape;76;p5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5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5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5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5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5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5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5" name="Google Shape;85;p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
        <p:cNvGrpSpPr/>
        <p:nvPr/>
      </p:nvGrpSpPr>
      <p:grpSpPr>
        <a:xfrm>
          <a:off x="0" y="0"/>
          <a:ext cx="0" cy="0"/>
          <a:chOff x="0" y="0"/>
          <a:chExt cx="0" cy="0"/>
        </a:xfrm>
      </p:grpSpPr>
      <p:sp>
        <p:nvSpPr>
          <p:cNvPr id="14" name="Google Shape;14;p4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4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6" name="Google Shape;16;p4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 name="Google Shape;17;p4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8" name="Google Shape;18;p4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5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5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59"/>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59"/>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92" name="Google Shape;92;p5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6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61"/>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1" name="Google Shape;21;p6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6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6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5" name="Google Shape;25;p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6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6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9" name="Google Shape;29;p6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0" name="Google Shape;30;p6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3" name="Google Shape;33;p6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p6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6" name="Google Shape;36;p6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7" name="Google Shape;37;p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6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40" name="Google Shape;40;p6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67"/>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6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4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4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4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21.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3.xml"/><Relationship Id="rId5" Type="http://schemas.openxmlformats.org/officeDocument/2006/relationships/image" Target="../media/image24.pn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5.xm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hyperlink" Target="https://www.interaction-design.org/literature/topics/emotional-design" TargetMode="External"/><Relationship Id="rId2" Type="http://schemas.openxmlformats.org/officeDocument/2006/relationships/notesSlide" Target="../notesSlides/notesSlide42.xml"/><Relationship Id="rId1" Type="http://schemas.openxmlformats.org/officeDocument/2006/relationships/slideLayout" Target="../slideLayouts/slideLayout12.xml"/><Relationship Id="rId5" Type="http://schemas.openxmlformats.org/officeDocument/2006/relationships/hyperlink" Target="https://www.youtube.com/watch?v=pAOyWFOFhsg" TargetMode="External"/><Relationship Id="rId4" Type="http://schemas.openxmlformats.org/officeDocument/2006/relationships/hyperlink" Target="https://vimeo.com/183465991"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3.xml"/><Relationship Id="rId1" Type="http://schemas.openxmlformats.org/officeDocument/2006/relationships/slideLayout" Target="../slideLayouts/slideLayout12.xml"/><Relationship Id="rId4" Type="http://schemas.openxmlformats.org/officeDocument/2006/relationships/hyperlink" Target="https://www.youtube.com/watch?v=pAOyWFOFhsg"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12.xml"/><Relationship Id="rId5" Type="http://schemas.openxmlformats.org/officeDocument/2006/relationships/hyperlink" Target="http://www.baddesigns.com/examples.html" TargetMode="External"/><Relationship Id="rId4" Type="http://schemas.openxmlformats.org/officeDocument/2006/relationships/hyperlink" Target="https://www.interaction-design.org/literature/article/bad-design-vs-good-design-5-examples-we-can-learn-frombad-design-vs-good-design-5-examples-we-can-learn-from-130706"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5.xml"/><Relationship Id="rId1" Type="http://schemas.openxmlformats.org/officeDocument/2006/relationships/slideLayout" Target="../slideLayouts/slideLayout12.xml"/><Relationship Id="rId4" Type="http://schemas.openxmlformats.org/officeDocument/2006/relationships/image" Target="../media/image28.png"/></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6.xm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hyperlink" Target="https://vimeo.com/183465991"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8"/>
        <p:cNvGrpSpPr/>
        <p:nvPr/>
      </p:nvGrpSpPr>
      <p:grpSpPr>
        <a:xfrm>
          <a:off x="0" y="0"/>
          <a:ext cx="0" cy="0"/>
          <a:chOff x="0" y="0"/>
          <a:chExt cx="0" cy="0"/>
        </a:xfrm>
      </p:grpSpPr>
      <p:sp>
        <p:nvSpPr>
          <p:cNvPr id="99" name="Google Shape;99;p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l" rtl="0">
              <a:lnSpc>
                <a:spcPct val="100000"/>
              </a:lnSpc>
              <a:spcBef>
                <a:spcPts val="0"/>
              </a:spcBef>
              <a:spcAft>
                <a:spcPts val="0"/>
              </a:spcAft>
              <a:buClr>
                <a:srgbClr val="000000"/>
              </a:buClr>
              <a:buSzPts val="1100"/>
              <a:buFont typeface="Arial"/>
              <a:buNone/>
            </a:pPr>
            <a:r>
              <a:rPr lang="en" sz="4800" b="1"/>
              <a:t>Interaction Design</a:t>
            </a:r>
            <a:endParaRPr sz="4800" b="1"/>
          </a:p>
        </p:txBody>
      </p:sp>
      <p:sp>
        <p:nvSpPr>
          <p:cNvPr id="100" name="Google Shape;100;p1"/>
          <p:cNvSpPr txBox="1">
            <a:spLocks noGrp="1"/>
          </p:cNvSpPr>
          <p:nvPr>
            <p:ph type="subTitle" idx="1"/>
          </p:nvPr>
        </p:nvSpPr>
        <p:spPr>
          <a:xfrm>
            <a:off x="311700" y="3672325"/>
            <a:ext cx="8520600" cy="792600"/>
          </a:xfrm>
          <a:prstGeom prst="rect">
            <a:avLst/>
          </a:prstGeom>
          <a:noFill/>
          <a:ln>
            <a:noFill/>
          </a:ln>
        </p:spPr>
        <p:txBody>
          <a:bodyPr spcFirstLastPara="1" wrap="square" lIns="91425" tIns="91425" rIns="91425" bIns="91425" anchor="t" anchorCtr="0">
            <a:normAutofit/>
          </a:bodyPr>
          <a:lstStyle/>
          <a:p>
            <a:pPr marL="0" lvl="0" indent="0" algn="r" rtl="0">
              <a:lnSpc>
                <a:spcPct val="100000"/>
              </a:lnSpc>
              <a:spcBef>
                <a:spcPts val="0"/>
              </a:spcBef>
              <a:spcAft>
                <a:spcPts val="0"/>
              </a:spcAft>
              <a:buSzPts val="2800"/>
              <a:buNone/>
            </a:pPr>
            <a:r>
              <a:rPr lang="en" sz="1800" b="1"/>
              <a:t>Dr. Mohamed M. Saad</a:t>
            </a:r>
            <a:endParaRPr sz="1800" b="1"/>
          </a:p>
        </p:txBody>
      </p:sp>
      <p:sp>
        <p:nvSpPr>
          <p:cNvPr id="101" name="Google Shape;101;p1"/>
          <p:cNvSpPr txBox="1">
            <a:spLocks noGrp="1"/>
          </p:cNvSpPr>
          <p:nvPr>
            <p:ph type="subTitle" idx="1"/>
          </p:nvPr>
        </p:nvSpPr>
        <p:spPr>
          <a:xfrm>
            <a:off x="311700" y="167125"/>
            <a:ext cx="8520600" cy="792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sz="1800" b="1">
                <a:solidFill>
                  <a:srgbClr val="999999"/>
                </a:solidFill>
              </a:rPr>
              <a:t>CSE-282   Human-Computer Interaction</a:t>
            </a:r>
            <a:endParaRPr sz="1800" b="1">
              <a:solidFill>
                <a:srgbClr val="99999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Interactive Design</a:t>
            </a:r>
            <a:endParaRPr/>
          </a:p>
        </p:txBody>
      </p:sp>
      <p:sp>
        <p:nvSpPr>
          <p:cNvPr id="161" name="Google Shape;161;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SzPts val="1800"/>
              <a:buNone/>
            </a:pPr>
            <a:r>
              <a:rPr lang="en" b="1">
                <a:solidFill>
                  <a:srgbClr val="CC4125"/>
                </a:solidFill>
              </a:rPr>
              <a:t>Who</a:t>
            </a:r>
            <a:r>
              <a:rPr lang="en" b="1"/>
              <a:t> </a:t>
            </a:r>
            <a:r>
              <a:rPr lang="en"/>
              <a:t>is going to be using?</a:t>
            </a:r>
            <a:endParaRPr/>
          </a:p>
          <a:p>
            <a:pPr marL="0" lvl="0" indent="0" algn="l" rtl="0">
              <a:lnSpc>
                <a:spcPct val="115000"/>
              </a:lnSpc>
              <a:spcBef>
                <a:spcPts val="1600"/>
              </a:spcBef>
              <a:spcAft>
                <a:spcPts val="0"/>
              </a:spcAft>
              <a:buSzPts val="1800"/>
              <a:buNone/>
            </a:pPr>
            <a:r>
              <a:rPr lang="en" b="1">
                <a:solidFill>
                  <a:srgbClr val="CC4125"/>
                </a:solidFill>
              </a:rPr>
              <a:t>How</a:t>
            </a:r>
            <a:r>
              <a:rPr lang="en" b="1"/>
              <a:t> </a:t>
            </a:r>
            <a:r>
              <a:rPr lang="en"/>
              <a:t>they are going to be used?</a:t>
            </a:r>
            <a:endParaRPr/>
          </a:p>
          <a:p>
            <a:pPr marL="0" lvl="0" indent="0" algn="l" rtl="0">
              <a:lnSpc>
                <a:spcPct val="115000"/>
              </a:lnSpc>
              <a:spcBef>
                <a:spcPts val="1600"/>
              </a:spcBef>
              <a:spcAft>
                <a:spcPts val="0"/>
              </a:spcAft>
              <a:buSzPts val="1800"/>
              <a:buNone/>
            </a:pPr>
            <a:r>
              <a:rPr lang="en" b="1">
                <a:solidFill>
                  <a:srgbClr val="CC4125"/>
                </a:solidFill>
              </a:rPr>
              <a:t>Where</a:t>
            </a:r>
            <a:r>
              <a:rPr lang="en" b="1"/>
              <a:t> </a:t>
            </a:r>
            <a:r>
              <a:rPr lang="en"/>
              <a:t>they are going to be used?</a:t>
            </a:r>
            <a:endParaRPr/>
          </a:p>
          <a:p>
            <a:pPr marL="0" lvl="0" indent="0" algn="l" rtl="0">
              <a:lnSpc>
                <a:spcPct val="115000"/>
              </a:lnSpc>
              <a:spcBef>
                <a:spcPts val="1600"/>
              </a:spcBef>
              <a:spcAft>
                <a:spcPts val="0"/>
              </a:spcAft>
              <a:buSzPts val="1800"/>
              <a:buNone/>
            </a:pPr>
            <a:endParaRPr b="1"/>
          </a:p>
          <a:p>
            <a:pPr marL="0" lvl="0" indent="0" algn="l" rtl="0">
              <a:lnSpc>
                <a:spcPct val="115000"/>
              </a:lnSpc>
              <a:spcBef>
                <a:spcPts val="1600"/>
              </a:spcBef>
              <a:spcAft>
                <a:spcPts val="0"/>
              </a:spcAft>
              <a:buSzPts val="1800"/>
              <a:buNone/>
            </a:pPr>
            <a:r>
              <a:rPr lang="en" b="1">
                <a:solidFill>
                  <a:srgbClr val="CC4125"/>
                </a:solidFill>
              </a:rPr>
              <a:t>Goal:</a:t>
            </a:r>
            <a:r>
              <a:rPr lang="en" b="1"/>
              <a:t> “Optimize the users’ interactions with a system, environment, or product, so that they support and extend the users’ activities in effective, pleasurable, useful, and usable ways”</a:t>
            </a:r>
            <a:endParaRPr b="1"/>
          </a:p>
          <a:p>
            <a:pPr marL="0" lvl="0" indent="0" algn="l" rtl="0">
              <a:lnSpc>
                <a:spcPct val="115000"/>
              </a:lnSpc>
              <a:spcBef>
                <a:spcPts val="1600"/>
              </a:spcBef>
              <a:spcAft>
                <a:spcPts val="0"/>
              </a:spcAft>
              <a:buClr>
                <a:schemeClr val="dk1"/>
              </a:buClr>
              <a:buSzPts val="1100"/>
              <a:buFont typeface="Arial"/>
              <a:buNone/>
            </a:pPr>
            <a:endParaRPr/>
          </a:p>
          <a:p>
            <a:pPr marL="0" lvl="0" indent="0" algn="l" rtl="0">
              <a:lnSpc>
                <a:spcPct val="115000"/>
              </a:lnSpc>
              <a:spcBef>
                <a:spcPts val="1600"/>
              </a:spcBef>
              <a:spcAft>
                <a:spcPts val="1600"/>
              </a:spcAft>
              <a:buSzPts val="1800"/>
              <a:buNone/>
            </a:pPr>
            <a:endParaRPr/>
          </a:p>
        </p:txBody>
      </p:sp>
      <p:sp>
        <p:nvSpPr>
          <p:cNvPr id="162" name="Google Shape;162;p9"/>
          <p:cNvSpPr txBox="1"/>
          <p:nvPr/>
        </p:nvSpPr>
        <p:spPr>
          <a:xfrm>
            <a:off x="7142100" y="0"/>
            <a:ext cx="2001900" cy="1466400"/>
          </a:xfrm>
          <a:prstGeom prst="rect">
            <a:avLst/>
          </a:prstGeom>
          <a:noFill/>
          <a:ln>
            <a:noFill/>
          </a:ln>
          <a:effectLst>
            <a:outerShdw blurRad="57150" dist="19050"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15000"/>
              </a:lnSpc>
              <a:spcBef>
                <a:spcPts val="0"/>
              </a:spcBef>
              <a:spcAft>
                <a:spcPts val="1600"/>
              </a:spcAft>
              <a:buClr>
                <a:srgbClr val="000000"/>
              </a:buClr>
              <a:buSzPts val="2400"/>
              <a:buFont typeface="Arial"/>
              <a:buNone/>
            </a:pPr>
            <a:r>
              <a:rPr lang="en" sz="2400" b="1" i="0" u="none" strike="noStrike" cap="none">
                <a:solidFill>
                  <a:schemeClr val="dk2"/>
                </a:solidFill>
                <a:latin typeface="Arial"/>
                <a:ea typeface="Arial"/>
                <a:cs typeface="Arial"/>
                <a:sym typeface="Arial"/>
              </a:rPr>
              <a:t>Listen ...</a:t>
            </a:r>
            <a:br>
              <a:rPr lang="en" sz="2400" b="1" i="0" u="none" strike="noStrike" cap="none">
                <a:solidFill>
                  <a:schemeClr val="dk2"/>
                </a:solidFill>
                <a:latin typeface="Arial"/>
                <a:ea typeface="Arial"/>
                <a:cs typeface="Arial"/>
                <a:sym typeface="Arial"/>
              </a:rPr>
            </a:br>
            <a:r>
              <a:rPr lang="en" sz="2400" b="1" i="0" u="none" strike="noStrike" cap="none">
                <a:solidFill>
                  <a:schemeClr val="dk2"/>
                </a:solidFill>
                <a:latin typeface="Arial"/>
                <a:ea typeface="Arial"/>
                <a:cs typeface="Arial"/>
                <a:sym typeface="Arial"/>
              </a:rPr>
              <a:t>     Think ...</a:t>
            </a:r>
            <a:br>
              <a:rPr lang="en" sz="2400" b="1" i="0" u="none" strike="noStrike" cap="none">
                <a:solidFill>
                  <a:schemeClr val="dk2"/>
                </a:solidFill>
                <a:latin typeface="Arial"/>
                <a:ea typeface="Arial"/>
                <a:cs typeface="Arial"/>
                <a:sym typeface="Arial"/>
              </a:rPr>
            </a:br>
            <a:r>
              <a:rPr lang="en" sz="2400" b="1" i="0" u="none" strike="noStrike" cap="none">
                <a:solidFill>
                  <a:schemeClr val="dk2"/>
                </a:solidFill>
                <a:latin typeface="Arial"/>
                <a:ea typeface="Arial"/>
                <a:cs typeface="Arial"/>
                <a:sym typeface="Arial"/>
              </a:rPr>
              <a:t>           Try ...</a:t>
            </a:r>
            <a:endParaRPr sz="2400" b="0" i="0"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Interactive Design</a:t>
            </a:r>
            <a:endParaRPr/>
          </a:p>
          <a:p>
            <a:pPr marL="0" lvl="0" indent="0" algn="l" rtl="0">
              <a:lnSpc>
                <a:spcPct val="100000"/>
              </a:lnSpc>
              <a:spcBef>
                <a:spcPts val="0"/>
              </a:spcBef>
              <a:spcAft>
                <a:spcPts val="0"/>
              </a:spcAft>
              <a:buSzPts val="2800"/>
              <a:buNone/>
            </a:pPr>
            <a:endParaRPr/>
          </a:p>
        </p:txBody>
      </p:sp>
      <p:sp>
        <p:nvSpPr>
          <p:cNvPr id="168" name="Google Shape;168;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SzPts val="1800"/>
              <a:buNone/>
            </a:pPr>
            <a:r>
              <a:rPr lang="en" b="1">
                <a:solidFill>
                  <a:srgbClr val="CC4125"/>
                </a:solidFill>
              </a:rPr>
              <a:t>Why?</a:t>
            </a:r>
            <a:endParaRPr b="1"/>
          </a:p>
          <a:p>
            <a:pPr marL="457200" lvl="0" indent="-342900" algn="l" rtl="0">
              <a:lnSpc>
                <a:spcPct val="115000"/>
              </a:lnSpc>
              <a:spcBef>
                <a:spcPts val="1600"/>
              </a:spcBef>
              <a:spcAft>
                <a:spcPts val="0"/>
              </a:spcAft>
              <a:buSzPts val="1800"/>
              <a:buAutoNum type="arabicPeriod"/>
            </a:pPr>
            <a:r>
              <a:rPr lang="en"/>
              <a:t>Transforming human–human transactions into solely interface-based ones</a:t>
            </a:r>
            <a:br>
              <a:rPr lang="en"/>
            </a:br>
            <a:r>
              <a:rPr lang="en"/>
              <a:t>	</a:t>
            </a:r>
            <a:r>
              <a:rPr lang="en" b="1"/>
              <a:t>Examples:</a:t>
            </a:r>
            <a:r>
              <a:rPr lang="en"/>
              <a:t> Self-checkouts at grocery stores, airports, and libraries</a:t>
            </a:r>
            <a:endParaRPr/>
          </a:p>
          <a:p>
            <a:pPr marL="457200" lvl="0" indent="-342900" algn="l" rtl="0">
              <a:lnSpc>
                <a:spcPct val="115000"/>
              </a:lnSpc>
              <a:spcBef>
                <a:spcPts val="0"/>
              </a:spcBef>
              <a:spcAft>
                <a:spcPts val="0"/>
              </a:spcAft>
              <a:buSzPts val="1800"/>
              <a:buAutoNum type="arabicPeriod"/>
            </a:pPr>
            <a:r>
              <a:rPr lang="en"/>
              <a:t>Extend the users’ activities in effective, pleasurable, useful, and usable ways</a:t>
            </a:r>
            <a:br>
              <a:rPr lang="en"/>
            </a:br>
            <a:r>
              <a:rPr lang="en"/>
              <a:t>	</a:t>
            </a:r>
            <a:r>
              <a:rPr lang="en" b="1"/>
              <a:t>Examples:</a:t>
            </a:r>
            <a:r>
              <a:rPr lang="en"/>
              <a:t> cameras, microwave ovens, and washing machines</a:t>
            </a:r>
            <a:endParaRPr/>
          </a:p>
          <a:p>
            <a:pPr marL="0" lvl="0" indent="0" algn="l" rtl="0">
              <a:lnSpc>
                <a:spcPct val="115000"/>
              </a:lnSpc>
              <a:spcBef>
                <a:spcPts val="1600"/>
              </a:spcBef>
              <a:spcAft>
                <a:spcPts val="0"/>
              </a:spcAft>
              <a:buClr>
                <a:schemeClr val="dk1"/>
              </a:buClr>
              <a:buSzPts val="1100"/>
              <a:buFont typeface="Arial"/>
              <a:buNone/>
            </a:pPr>
            <a:endParaRPr/>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11"/>
          <p:cNvPicPr preferRelativeResize="0"/>
          <p:nvPr/>
        </p:nvPicPr>
        <p:blipFill rotWithShape="1">
          <a:blip r:embed="rId3">
            <a:alphaModFix/>
          </a:blip>
          <a:srcRect/>
          <a:stretch/>
        </p:blipFill>
        <p:spPr>
          <a:xfrm>
            <a:off x="4175160" y="854150"/>
            <a:ext cx="4896139" cy="4289350"/>
          </a:xfrm>
          <a:prstGeom prst="rect">
            <a:avLst/>
          </a:prstGeom>
          <a:noFill/>
          <a:ln>
            <a:noFill/>
          </a:ln>
        </p:spPr>
      </p:pic>
      <p:sp>
        <p:nvSpPr>
          <p:cNvPr id="174" name="Google Shape;174;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Human-Computer Interaction (HCI)</a:t>
            </a:r>
            <a:endParaRPr/>
          </a:p>
        </p:txBody>
      </p:sp>
      <p:sp>
        <p:nvSpPr>
          <p:cNvPr id="175" name="Google Shape;175;p11"/>
          <p:cNvSpPr txBox="1">
            <a:spLocks noGrp="1"/>
          </p:cNvSpPr>
          <p:nvPr>
            <p:ph type="body" idx="1"/>
          </p:nvPr>
        </p:nvSpPr>
        <p:spPr>
          <a:xfrm>
            <a:off x="311700" y="1152475"/>
            <a:ext cx="37755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endParaRPr sz="2400" b="1" i="1"/>
          </a:p>
          <a:p>
            <a:pPr marL="0" lvl="0" indent="0" algn="l" rtl="0">
              <a:lnSpc>
                <a:spcPct val="115000"/>
              </a:lnSpc>
              <a:spcBef>
                <a:spcPts val="1600"/>
              </a:spcBef>
              <a:spcAft>
                <a:spcPts val="0"/>
              </a:spcAft>
              <a:buClr>
                <a:schemeClr val="dk1"/>
              </a:buClr>
              <a:buSzPts val="1100"/>
              <a:buFont typeface="Arial"/>
              <a:buNone/>
            </a:pPr>
            <a:r>
              <a:rPr lang="en" sz="2400" b="1" i="1"/>
              <a:t>“The design, evaluation, and implementation of interactive computing systems for human use and with the study of major phenomena surrounding them”</a:t>
            </a:r>
            <a:endParaRPr sz="2400" b="1" i="1"/>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2"/>
          <p:cNvSpPr txBox="1">
            <a:spLocks noGrp="1"/>
          </p:cNvSpPr>
          <p:nvPr>
            <p:ph type="title"/>
          </p:nvPr>
        </p:nvSpPr>
        <p:spPr>
          <a:xfrm>
            <a:off x="275875" y="1830600"/>
            <a:ext cx="4045200" cy="14823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4200"/>
              <a:buNone/>
            </a:pPr>
            <a:r>
              <a:rPr lang="en"/>
              <a:t>Design</a:t>
            </a:r>
            <a:endParaRPr/>
          </a:p>
          <a:p>
            <a:pPr marL="0" lvl="0" indent="0" algn="ctr" rtl="0">
              <a:lnSpc>
                <a:spcPct val="100000"/>
              </a:lnSpc>
              <a:spcBef>
                <a:spcPts val="0"/>
              </a:spcBef>
              <a:spcAft>
                <a:spcPts val="0"/>
              </a:spcAft>
              <a:buSzPts val="4200"/>
              <a:buNone/>
            </a:pPr>
            <a:r>
              <a:rPr lang="en"/>
              <a:t>Principles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Google Shape;185;p13"/>
          <p:cNvPicPr preferRelativeResize="0"/>
          <p:nvPr/>
        </p:nvPicPr>
        <p:blipFill rotWithShape="1">
          <a:blip r:embed="rId3">
            <a:alphaModFix/>
          </a:blip>
          <a:srcRect/>
          <a:stretch/>
        </p:blipFill>
        <p:spPr>
          <a:xfrm>
            <a:off x="2300950" y="913950"/>
            <a:ext cx="4237295" cy="2180275"/>
          </a:xfrm>
          <a:prstGeom prst="rect">
            <a:avLst/>
          </a:prstGeom>
          <a:noFill/>
          <a:ln>
            <a:noFill/>
          </a:ln>
        </p:spPr>
      </p:pic>
      <p:sp>
        <p:nvSpPr>
          <p:cNvPr id="186" name="Google Shape;186;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Who is involved</a:t>
            </a:r>
            <a:endParaRPr/>
          </a:p>
        </p:txBody>
      </p:sp>
      <p:sp>
        <p:nvSpPr>
          <p:cNvPr id="187" name="Google Shape;187;p13"/>
          <p:cNvSpPr txBox="1">
            <a:spLocks noGrp="1"/>
          </p:cNvSpPr>
          <p:nvPr>
            <p:ph type="body" idx="1"/>
          </p:nvPr>
        </p:nvSpPr>
        <p:spPr>
          <a:xfrm>
            <a:off x="4763075" y="2514875"/>
            <a:ext cx="3999900" cy="1665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400"/>
              <a:buNone/>
            </a:pPr>
            <a:r>
              <a:rPr lang="en" sz="1800" b="1"/>
              <a:t>Designers</a:t>
            </a:r>
            <a:endParaRPr sz="1800" b="1"/>
          </a:p>
          <a:p>
            <a:pPr marL="457200" lvl="0" indent="-317500" algn="l" rtl="0">
              <a:lnSpc>
                <a:spcPct val="115000"/>
              </a:lnSpc>
              <a:spcBef>
                <a:spcPts val="1600"/>
              </a:spcBef>
              <a:spcAft>
                <a:spcPts val="0"/>
              </a:spcAft>
              <a:buSzPts val="1400"/>
              <a:buChar char="-"/>
            </a:pPr>
            <a:r>
              <a:rPr lang="en"/>
              <a:t>How people act and react to events?</a:t>
            </a:r>
            <a:endParaRPr/>
          </a:p>
          <a:p>
            <a:pPr marL="457200" lvl="0" indent="-317500" algn="l" rtl="0">
              <a:lnSpc>
                <a:spcPct val="115000"/>
              </a:lnSpc>
              <a:spcBef>
                <a:spcPts val="0"/>
              </a:spcBef>
              <a:spcAft>
                <a:spcPts val="0"/>
              </a:spcAft>
              <a:buSzPts val="1400"/>
              <a:buChar char="-"/>
            </a:pPr>
            <a:r>
              <a:rPr lang="en"/>
              <a:t>How they communicate and interact with each other?</a:t>
            </a:r>
            <a:endParaRPr/>
          </a:p>
          <a:p>
            <a:pPr marL="457200" lvl="0" indent="-317500" algn="l" rtl="0">
              <a:lnSpc>
                <a:spcPct val="115000"/>
              </a:lnSpc>
              <a:spcBef>
                <a:spcPts val="0"/>
              </a:spcBef>
              <a:spcAft>
                <a:spcPts val="0"/>
              </a:spcAft>
              <a:buSzPts val="1400"/>
              <a:buChar char="-"/>
            </a:pPr>
            <a:r>
              <a:rPr lang="en"/>
              <a:t>How emotions work?</a:t>
            </a:r>
            <a:endParaRPr/>
          </a:p>
          <a:p>
            <a:pPr marL="457200" lvl="0" indent="-317500" algn="l" rtl="0">
              <a:lnSpc>
                <a:spcPct val="115000"/>
              </a:lnSpc>
              <a:spcBef>
                <a:spcPts val="0"/>
              </a:spcBef>
              <a:spcAft>
                <a:spcPts val="0"/>
              </a:spcAft>
              <a:buSzPts val="1400"/>
              <a:buChar char="-"/>
            </a:pPr>
            <a:r>
              <a:rPr lang="en"/>
              <a:t>Create engaging user experience</a:t>
            </a:r>
            <a:endParaRPr/>
          </a:p>
        </p:txBody>
      </p:sp>
      <p:sp>
        <p:nvSpPr>
          <p:cNvPr id="188" name="Google Shape;188;p13"/>
          <p:cNvSpPr txBox="1">
            <a:spLocks noGrp="1"/>
          </p:cNvSpPr>
          <p:nvPr>
            <p:ph type="body" idx="2"/>
          </p:nvPr>
        </p:nvSpPr>
        <p:spPr>
          <a:xfrm>
            <a:off x="572100" y="2591075"/>
            <a:ext cx="3999900" cy="1760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400"/>
              <a:buNone/>
            </a:pPr>
            <a:r>
              <a:rPr lang="en" sz="1800" b="1"/>
              <a:t>Developers</a:t>
            </a:r>
            <a:endParaRPr sz="1800" b="1"/>
          </a:p>
          <a:p>
            <a:pPr marL="0" lvl="0" indent="0" algn="l" rtl="0">
              <a:lnSpc>
                <a:spcPct val="115000"/>
              </a:lnSpc>
              <a:spcBef>
                <a:spcPts val="1600"/>
              </a:spcBef>
              <a:spcAft>
                <a:spcPts val="0"/>
              </a:spcAft>
              <a:buSzPts val="1400"/>
              <a:buNone/>
            </a:pPr>
            <a:r>
              <a:rPr lang="en"/>
              <a:t>Understand </a:t>
            </a:r>
            <a:endParaRPr/>
          </a:p>
          <a:p>
            <a:pPr marL="457200" lvl="0" indent="-317500" algn="l" rtl="0">
              <a:lnSpc>
                <a:spcPct val="115000"/>
              </a:lnSpc>
              <a:spcBef>
                <a:spcPts val="1600"/>
              </a:spcBef>
              <a:spcAft>
                <a:spcPts val="0"/>
              </a:spcAft>
              <a:buSzPts val="1400"/>
              <a:buChar char="-"/>
            </a:pPr>
            <a:r>
              <a:rPr lang="en"/>
              <a:t>The business side, </a:t>
            </a:r>
            <a:endParaRPr/>
          </a:p>
          <a:p>
            <a:pPr marL="457200" lvl="0" indent="-317500" algn="l" rtl="0">
              <a:lnSpc>
                <a:spcPct val="115000"/>
              </a:lnSpc>
              <a:spcBef>
                <a:spcPts val="0"/>
              </a:spcBef>
              <a:spcAft>
                <a:spcPts val="0"/>
              </a:spcAft>
              <a:buSzPts val="1400"/>
              <a:buChar char="-"/>
            </a:pPr>
            <a:r>
              <a:rPr lang="en"/>
              <a:t>The technical side, </a:t>
            </a:r>
            <a:endParaRPr/>
          </a:p>
          <a:p>
            <a:pPr marL="457200" lvl="0" indent="-317500" algn="l" rtl="0">
              <a:lnSpc>
                <a:spcPct val="115000"/>
              </a:lnSpc>
              <a:spcBef>
                <a:spcPts val="0"/>
              </a:spcBef>
              <a:spcAft>
                <a:spcPts val="0"/>
              </a:spcAft>
              <a:buSzPts val="1400"/>
              <a:buChar char="-"/>
            </a:pPr>
            <a:r>
              <a:rPr lang="en"/>
              <a:t>The manufacturing side</a:t>
            </a:r>
            <a:endParaRPr/>
          </a:p>
        </p:txBody>
      </p:sp>
      <p:sp>
        <p:nvSpPr>
          <p:cNvPr id="189" name="Google Shape;189;p13"/>
          <p:cNvSpPr txBox="1"/>
          <p:nvPr/>
        </p:nvSpPr>
        <p:spPr>
          <a:xfrm>
            <a:off x="2421900" y="4611850"/>
            <a:ext cx="4424700" cy="45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000000"/>
                </a:solidFill>
                <a:latin typeface="Arial"/>
                <a:ea typeface="Arial"/>
                <a:cs typeface="Arial"/>
                <a:sym typeface="Arial"/>
              </a:rPr>
              <a:t>How easy is it to work in multidisciplinary teams?</a:t>
            </a:r>
            <a:endParaRPr sz="1400" b="1" i="0" u="none" strike="noStrike" cap="non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Design Principles</a:t>
            </a:r>
            <a:endParaRPr/>
          </a:p>
        </p:txBody>
      </p:sp>
      <p:sp>
        <p:nvSpPr>
          <p:cNvPr id="195" name="Google Shape;195;p1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800"/>
              <a:t>Generalizable abstractions intended to orient designers towards thinking about different aspects of their designs.</a:t>
            </a:r>
            <a:endParaRPr sz="1800"/>
          </a:p>
          <a:p>
            <a:pPr marL="457200" lvl="0" indent="-342900" algn="l" rtl="0">
              <a:lnSpc>
                <a:spcPct val="115000"/>
              </a:lnSpc>
              <a:spcBef>
                <a:spcPts val="1600"/>
              </a:spcBef>
              <a:spcAft>
                <a:spcPts val="0"/>
              </a:spcAft>
              <a:buSzPts val="1800"/>
              <a:buChar char="-"/>
            </a:pPr>
            <a:r>
              <a:rPr lang="en" sz="1800"/>
              <a:t>Visibility</a:t>
            </a:r>
            <a:endParaRPr sz="1800"/>
          </a:p>
          <a:p>
            <a:pPr marL="457200" lvl="0" indent="-342900" algn="l" rtl="0">
              <a:lnSpc>
                <a:spcPct val="115000"/>
              </a:lnSpc>
              <a:spcBef>
                <a:spcPts val="0"/>
              </a:spcBef>
              <a:spcAft>
                <a:spcPts val="0"/>
              </a:spcAft>
              <a:buSzPts val="1800"/>
              <a:buChar char="-"/>
            </a:pPr>
            <a:r>
              <a:rPr lang="en" sz="1800"/>
              <a:t>Feedback</a:t>
            </a:r>
            <a:endParaRPr sz="1800"/>
          </a:p>
          <a:p>
            <a:pPr marL="457200" lvl="0" indent="-342900" algn="l" rtl="0">
              <a:lnSpc>
                <a:spcPct val="115000"/>
              </a:lnSpc>
              <a:spcBef>
                <a:spcPts val="0"/>
              </a:spcBef>
              <a:spcAft>
                <a:spcPts val="0"/>
              </a:spcAft>
              <a:buSzPts val="1800"/>
              <a:buChar char="-"/>
            </a:pPr>
            <a:r>
              <a:rPr lang="en" sz="1800"/>
              <a:t>Constraints</a:t>
            </a:r>
            <a:endParaRPr sz="1800"/>
          </a:p>
          <a:p>
            <a:pPr marL="457200" lvl="0" indent="-342900" algn="l" rtl="0">
              <a:lnSpc>
                <a:spcPct val="115000"/>
              </a:lnSpc>
              <a:spcBef>
                <a:spcPts val="0"/>
              </a:spcBef>
              <a:spcAft>
                <a:spcPts val="0"/>
              </a:spcAft>
              <a:buSzPts val="1800"/>
              <a:buChar char="-"/>
            </a:pPr>
            <a:r>
              <a:rPr lang="en" sz="1800"/>
              <a:t>Mapping</a:t>
            </a:r>
            <a:endParaRPr sz="1800"/>
          </a:p>
          <a:p>
            <a:pPr marL="457200" lvl="0" indent="-342900" algn="l" rtl="0">
              <a:lnSpc>
                <a:spcPct val="115000"/>
              </a:lnSpc>
              <a:spcBef>
                <a:spcPts val="0"/>
              </a:spcBef>
              <a:spcAft>
                <a:spcPts val="0"/>
              </a:spcAft>
              <a:buSzPts val="1800"/>
              <a:buChar char="-"/>
            </a:pPr>
            <a:r>
              <a:rPr lang="en" sz="1800"/>
              <a:t>Consistency</a:t>
            </a:r>
            <a:endParaRPr sz="1800"/>
          </a:p>
          <a:p>
            <a:pPr marL="457200" lvl="0" indent="-342900" algn="l" rtl="0">
              <a:lnSpc>
                <a:spcPct val="115000"/>
              </a:lnSpc>
              <a:spcBef>
                <a:spcPts val="0"/>
              </a:spcBef>
              <a:spcAft>
                <a:spcPts val="0"/>
              </a:spcAft>
              <a:buSzPts val="1800"/>
              <a:buChar char="-"/>
            </a:pPr>
            <a:r>
              <a:rPr lang="en" sz="1800"/>
              <a:t>Affordance</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Design Principles</a:t>
            </a:r>
            <a:endParaRPr/>
          </a:p>
        </p:txBody>
      </p:sp>
      <p:sp>
        <p:nvSpPr>
          <p:cNvPr id="201" name="Google Shape;201;p1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800"/>
              <a:t>Generalizable abstractions intended to orient designers towards thinking about different aspects of their designs.</a:t>
            </a:r>
            <a:endParaRPr sz="1800"/>
          </a:p>
          <a:p>
            <a:pPr marL="457200" lvl="0" indent="-342900" algn="l" rtl="0">
              <a:lnSpc>
                <a:spcPct val="115000"/>
              </a:lnSpc>
              <a:spcBef>
                <a:spcPts val="1600"/>
              </a:spcBef>
              <a:spcAft>
                <a:spcPts val="0"/>
              </a:spcAft>
              <a:buSzPts val="1800"/>
              <a:buChar char="-"/>
            </a:pPr>
            <a:r>
              <a:rPr lang="en" sz="1800" b="1"/>
              <a:t>Visibility</a:t>
            </a:r>
            <a:endParaRPr sz="1800" b="1"/>
          </a:p>
          <a:p>
            <a:pPr marL="457200" lvl="0" indent="-342900" algn="l" rtl="0">
              <a:lnSpc>
                <a:spcPct val="115000"/>
              </a:lnSpc>
              <a:spcBef>
                <a:spcPts val="0"/>
              </a:spcBef>
              <a:spcAft>
                <a:spcPts val="0"/>
              </a:spcAft>
              <a:buSzPts val="1800"/>
              <a:buChar char="-"/>
            </a:pPr>
            <a:r>
              <a:rPr lang="en" sz="1800"/>
              <a:t>Feedback</a:t>
            </a:r>
            <a:endParaRPr sz="1800"/>
          </a:p>
          <a:p>
            <a:pPr marL="457200" lvl="0" indent="-342900" algn="l" rtl="0">
              <a:lnSpc>
                <a:spcPct val="115000"/>
              </a:lnSpc>
              <a:spcBef>
                <a:spcPts val="0"/>
              </a:spcBef>
              <a:spcAft>
                <a:spcPts val="0"/>
              </a:spcAft>
              <a:buSzPts val="1800"/>
              <a:buChar char="-"/>
            </a:pPr>
            <a:r>
              <a:rPr lang="en" sz="1800"/>
              <a:t>Constraints</a:t>
            </a:r>
            <a:endParaRPr sz="1800"/>
          </a:p>
          <a:p>
            <a:pPr marL="457200" lvl="0" indent="-342900" algn="l" rtl="0">
              <a:lnSpc>
                <a:spcPct val="115000"/>
              </a:lnSpc>
              <a:spcBef>
                <a:spcPts val="0"/>
              </a:spcBef>
              <a:spcAft>
                <a:spcPts val="0"/>
              </a:spcAft>
              <a:buSzPts val="1800"/>
              <a:buChar char="-"/>
            </a:pPr>
            <a:r>
              <a:rPr lang="en" sz="1800"/>
              <a:t>Mapping</a:t>
            </a:r>
            <a:endParaRPr sz="1800"/>
          </a:p>
          <a:p>
            <a:pPr marL="457200" lvl="0" indent="-342900" algn="l" rtl="0">
              <a:lnSpc>
                <a:spcPct val="115000"/>
              </a:lnSpc>
              <a:spcBef>
                <a:spcPts val="0"/>
              </a:spcBef>
              <a:spcAft>
                <a:spcPts val="0"/>
              </a:spcAft>
              <a:buSzPts val="1800"/>
              <a:buChar char="-"/>
            </a:pPr>
            <a:r>
              <a:rPr lang="en" sz="1800"/>
              <a:t>Consistency</a:t>
            </a:r>
            <a:endParaRPr sz="1800"/>
          </a:p>
          <a:p>
            <a:pPr marL="457200" lvl="0" indent="-342900" algn="l" rtl="0">
              <a:lnSpc>
                <a:spcPct val="115000"/>
              </a:lnSpc>
              <a:spcBef>
                <a:spcPts val="0"/>
              </a:spcBef>
              <a:spcAft>
                <a:spcPts val="0"/>
              </a:spcAft>
              <a:buSzPts val="1800"/>
              <a:buChar char="-"/>
            </a:pPr>
            <a:r>
              <a:rPr lang="en" sz="1800"/>
              <a:t>Affordance</a:t>
            </a:r>
            <a:endParaRPr sz="1800"/>
          </a:p>
        </p:txBody>
      </p:sp>
      <p:pic>
        <p:nvPicPr>
          <p:cNvPr id="202" name="Google Shape;202;p15"/>
          <p:cNvPicPr preferRelativeResize="0"/>
          <p:nvPr/>
        </p:nvPicPr>
        <p:blipFill rotWithShape="1">
          <a:blip r:embed="rId3">
            <a:alphaModFix/>
          </a:blip>
          <a:srcRect/>
          <a:stretch/>
        </p:blipFill>
        <p:spPr>
          <a:xfrm>
            <a:off x="5427325" y="376225"/>
            <a:ext cx="2571775" cy="4483625"/>
          </a:xfrm>
          <a:prstGeom prst="rect">
            <a:avLst/>
          </a:prstGeom>
          <a:noFill/>
          <a:ln>
            <a:noFill/>
          </a:ln>
        </p:spPr>
      </p:pic>
      <p:pic>
        <p:nvPicPr>
          <p:cNvPr id="203" name="Google Shape;203;p15"/>
          <p:cNvPicPr preferRelativeResize="0"/>
          <p:nvPr/>
        </p:nvPicPr>
        <p:blipFill rotWithShape="1">
          <a:blip r:embed="rId4">
            <a:alphaModFix/>
          </a:blip>
          <a:srcRect/>
          <a:stretch/>
        </p:blipFill>
        <p:spPr>
          <a:xfrm>
            <a:off x="3111325" y="2295975"/>
            <a:ext cx="1929142" cy="25638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Design Principles</a:t>
            </a:r>
            <a:endParaRPr/>
          </a:p>
        </p:txBody>
      </p:sp>
      <p:sp>
        <p:nvSpPr>
          <p:cNvPr id="209" name="Google Shape;209;p1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800"/>
              <a:t>Generalizable abstractions intended to orient designers towards thinking about different aspects of their designs.</a:t>
            </a:r>
            <a:endParaRPr sz="1800"/>
          </a:p>
          <a:p>
            <a:pPr marL="457200" lvl="0" indent="-342900" algn="l" rtl="0">
              <a:lnSpc>
                <a:spcPct val="115000"/>
              </a:lnSpc>
              <a:spcBef>
                <a:spcPts val="1600"/>
              </a:spcBef>
              <a:spcAft>
                <a:spcPts val="0"/>
              </a:spcAft>
              <a:buSzPts val="1800"/>
              <a:buChar char="-"/>
            </a:pPr>
            <a:r>
              <a:rPr lang="en" sz="1800"/>
              <a:t>Visibility</a:t>
            </a:r>
            <a:endParaRPr sz="1800"/>
          </a:p>
          <a:p>
            <a:pPr marL="457200" lvl="0" indent="-342900" algn="l" rtl="0">
              <a:lnSpc>
                <a:spcPct val="115000"/>
              </a:lnSpc>
              <a:spcBef>
                <a:spcPts val="0"/>
              </a:spcBef>
              <a:spcAft>
                <a:spcPts val="0"/>
              </a:spcAft>
              <a:buSzPts val="1800"/>
              <a:buChar char="-"/>
            </a:pPr>
            <a:r>
              <a:rPr lang="en" sz="1800" b="1"/>
              <a:t>Feedback</a:t>
            </a:r>
            <a:endParaRPr sz="1800" b="1"/>
          </a:p>
          <a:p>
            <a:pPr marL="457200" lvl="0" indent="-342900" algn="l" rtl="0">
              <a:lnSpc>
                <a:spcPct val="115000"/>
              </a:lnSpc>
              <a:spcBef>
                <a:spcPts val="0"/>
              </a:spcBef>
              <a:spcAft>
                <a:spcPts val="0"/>
              </a:spcAft>
              <a:buSzPts val="1800"/>
              <a:buChar char="-"/>
            </a:pPr>
            <a:r>
              <a:rPr lang="en" sz="1800"/>
              <a:t>Constraints</a:t>
            </a:r>
            <a:endParaRPr sz="1800"/>
          </a:p>
          <a:p>
            <a:pPr marL="457200" lvl="0" indent="-342900" algn="l" rtl="0">
              <a:lnSpc>
                <a:spcPct val="115000"/>
              </a:lnSpc>
              <a:spcBef>
                <a:spcPts val="0"/>
              </a:spcBef>
              <a:spcAft>
                <a:spcPts val="0"/>
              </a:spcAft>
              <a:buSzPts val="1800"/>
              <a:buChar char="-"/>
            </a:pPr>
            <a:r>
              <a:rPr lang="en" sz="1800"/>
              <a:t>Mapping</a:t>
            </a:r>
            <a:endParaRPr sz="1800"/>
          </a:p>
          <a:p>
            <a:pPr marL="457200" lvl="0" indent="-342900" algn="l" rtl="0">
              <a:lnSpc>
                <a:spcPct val="115000"/>
              </a:lnSpc>
              <a:spcBef>
                <a:spcPts val="0"/>
              </a:spcBef>
              <a:spcAft>
                <a:spcPts val="0"/>
              </a:spcAft>
              <a:buSzPts val="1800"/>
              <a:buChar char="-"/>
            </a:pPr>
            <a:r>
              <a:rPr lang="en" sz="1800"/>
              <a:t>Consistency</a:t>
            </a:r>
            <a:endParaRPr sz="1800"/>
          </a:p>
          <a:p>
            <a:pPr marL="457200" lvl="0" indent="-342900" algn="l" rtl="0">
              <a:lnSpc>
                <a:spcPct val="115000"/>
              </a:lnSpc>
              <a:spcBef>
                <a:spcPts val="0"/>
              </a:spcBef>
              <a:spcAft>
                <a:spcPts val="0"/>
              </a:spcAft>
              <a:buSzPts val="1800"/>
              <a:buChar char="-"/>
            </a:pPr>
            <a:r>
              <a:rPr lang="en" sz="1800"/>
              <a:t>Affordance</a:t>
            </a:r>
            <a:endParaRPr sz="1800"/>
          </a:p>
        </p:txBody>
      </p:sp>
      <p:pic>
        <p:nvPicPr>
          <p:cNvPr id="210" name="Google Shape;210;p16"/>
          <p:cNvPicPr preferRelativeResize="0"/>
          <p:nvPr/>
        </p:nvPicPr>
        <p:blipFill rotWithShape="1">
          <a:blip r:embed="rId3">
            <a:alphaModFix/>
          </a:blip>
          <a:srcRect/>
          <a:stretch/>
        </p:blipFill>
        <p:spPr>
          <a:xfrm>
            <a:off x="5324100" y="1075525"/>
            <a:ext cx="3113650" cy="31136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Design Principles</a:t>
            </a:r>
            <a:endParaRPr/>
          </a:p>
        </p:txBody>
      </p:sp>
      <p:sp>
        <p:nvSpPr>
          <p:cNvPr id="216" name="Google Shape;216;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800"/>
              <a:t>Generalizable abstractions intended to orient designers towards thinking about different aspects of their designs.</a:t>
            </a:r>
            <a:endParaRPr sz="1800"/>
          </a:p>
          <a:p>
            <a:pPr marL="457200" lvl="0" indent="-342900" algn="l" rtl="0">
              <a:lnSpc>
                <a:spcPct val="115000"/>
              </a:lnSpc>
              <a:spcBef>
                <a:spcPts val="1600"/>
              </a:spcBef>
              <a:spcAft>
                <a:spcPts val="0"/>
              </a:spcAft>
              <a:buSzPts val="1800"/>
              <a:buChar char="-"/>
            </a:pPr>
            <a:r>
              <a:rPr lang="en" sz="1800"/>
              <a:t>Visibility</a:t>
            </a:r>
            <a:endParaRPr sz="1800"/>
          </a:p>
          <a:p>
            <a:pPr marL="457200" lvl="0" indent="-342900" algn="l" rtl="0">
              <a:lnSpc>
                <a:spcPct val="115000"/>
              </a:lnSpc>
              <a:spcBef>
                <a:spcPts val="0"/>
              </a:spcBef>
              <a:spcAft>
                <a:spcPts val="0"/>
              </a:spcAft>
              <a:buSzPts val="1800"/>
              <a:buChar char="-"/>
            </a:pPr>
            <a:r>
              <a:rPr lang="en" sz="1800"/>
              <a:t>Feedback</a:t>
            </a:r>
            <a:endParaRPr sz="1800"/>
          </a:p>
          <a:p>
            <a:pPr marL="457200" lvl="0" indent="-342900" algn="l" rtl="0">
              <a:lnSpc>
                <a:spcPct val="115000"/>
              </a:lnSpc>
              <a:spcBef>
                <a:spcPts val="0"/>
              </a:spcBef>
              <a:spcAft>
                <a:spcPts val="0"/>
              </a:spcAft>
              <a:buSzPts val="1800"/>
              <a:buChar char="-"/>
            </a:pPr>
            <a:r>
              <a:rPr lang="en" sz="1800" b="1"/>
              <a:t>Constraints</a:t>
            </a:r>
            <a:endParaRPr sz="1800" b="1"/>
          </a:p>
          <a:p>
            <a:pPr marL="457200" lvl="0" indent="-342900" algn="l" rtl="0">
              <a:lnSpc>
                <a:spcPct val="115000"/>
              </a:lnSpc>
              <a:spcBef>
                <a:spcPts val="0"/>
              </a:spcBef>
              <a:spcAft>
                <a:spcPts val="0"/>
              </a:spcAft>
              <a:buSzPts val="1800"/>
              <a:buChar char="-"/>
            </a:pPr>
            <a:r>
              <a:rPr lang="en" sz="1800"/>
              <a:t>Mapping</a:t>
            </a:r>
            <a:endParaRPr sz="1800"/>
          </a:p>
          <a:p>
            <a:pPr marL="457200" lvl="0" indent="-342900" algn="l" rtl="0">
              <a:lnSpc>
                <a:spcPct val="115000"/>
              </a:lnSpc>
              <a:spcBef>
                <a:spcPts val="0"/>
              </a:spcBef>
              <a:spcAft>
                <a:spcPts val="0"/>
              </a:spcAft>
              <a:buSzPts val="1800"/>
              <a:buChar char="-"/>
            </a:pPr>
            <a:r>
              <a:rPr lang="en" sz="1800"/>
              <a:t>Consistency</a:t>
            </a:r>
            <a:endParaRPr sz="1800"/>
          </a:p>
          <a:p>
            <a:pPr marL="457200" lvl="0" indent="-342900" algn="l" rtl="0">
              <a:lnSpc>
                <a:spcPct val="115000"/>
              </a:lnSpc>
              <a:spcBef>
                <a:spcPts val="0"/>
              </a:spcBef>
              <a:spcAft>
                <a:spcPts val="0"/>
              </a:spcAft>
              <a:buSzPts val="1800"/>
              <a:buChar char="-"/>
            </a:pPr>
            <a:r>
              <a:rPr lang="en" sz="1800"/>
              <a:t>Affordance</a:t>
            </a:r>
            <a:endParaRPr sz="1800"/>
          </a:p>
        </p:txBody>
      </p:sp>
      <p:pic>
        <p:nvPicPr>
          <p:cNvPr id="217" name="Google Shape;217;p17"/>
          <p:cNvPicPr preferRelativeResize="0"/>
          <p:nvPr/>
        </p:nvPicPr>
        <p:blipFill rotWithShape="1">
          <a:blip r:embed="rId3">
            <a:alphaModFix/>
          </a:blip>
          <a:srcRect/>
          <a:stretch/>
        </p:blipFill>
        <p:spPr>
          <a:xfrm>
            <a:off x="6493900" y="355350"/>
            <a:ext cx="2477150" cy="4432800"/>
          </a:xfrm>
          <a:prstGeom prst="rect">
            <a:avLst/>
          </a:prstGeom>
          <a:noFill/>
          <a:ln>
            <a:noFill/>
          </a:ln>
        </p:spPr>
      </p:pic>
      <p:pic>
        <p:nvPicPr>
          <p:cNvPr id="218" name="Google Shape;218;p17"/>
          <p:cNvPicPr preferRelativeResize="0"/>
          <p:nvPr/>
        </p:nvPicPr>
        <p:blipFill rotWithShape="1">
          <a:blip r:embed="rId4">
            <a:alphaModFix/>
          </a:blip>
          <a:srcRect/>
          <a:stretch/>
        </p:blipFill>
        <p:spPr>
          <a:xfrm>
            <a:off x="3014650" y="2298513"/>
            <a:ext cx="3114675" cy="23526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Design Principles</a:t>
            </a:r>
            <a:endParaRPr/>
          </a:p>
        </p:txBody>
      </p:sp>
      <p:sp>
        <p:nvSpPr>
          <p:cNvPr id="224" name="Google Shape;224;p1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800"/>
              <a:t>Generalizable abstractions intended to orient designers towards thinking about different aspects of their designs.</a:t>
            </a:r>
            <a:endParaRPr sz="1800"/>
          </a:p>
          <a:p>
            <a:pPr marL="457200" lvl="0" indent="-342900" algn="l" rtl="0">
              <a:lnSpc>
                <a:spcPct val="115000"/>
              </a:lnSpc>
              <a:spcBef>
                <a:spcPts val="1600"/>
              </a:spcBef>
              <a:spcAft>
                <a:spcPts val="0"/>
              </a:spcAft>
              <a:buSzPts val="1800"/>
              <a:buChar char="-"/>
            </a:pPr>
            <a:r>
              <a:rPr lang="en" sz="1800"/>
              <a:t>Visibility</a:t>
            </a:r>
            <a:endParaRPr sz="1800"/>
          </a:p>
          <a:p>
            <a:pPr marL="457200" lvl="0" indent="-342900" algn="l" rtl="0">
              <a:lnSpc>
                <a:spcPct val="115000"/>
              </a:lnSpc>
              <a:spcBef>
                <a:spcPts val="0"/>
              </a:spcBef>
              <a:spcAft>
                <a:spcPts val="0"/>
              </a:spcAft>
              <a:buSzPts val="1800"/>
              <a:buChar char="-"/>
            </a:pPr>
            <a:r>
              <a:rPr lang="en" sz="1800"/>
              <a:t>Feedback</a:t>
            </a:r>
            <a:endParaRPr sz="1800"/>
          </a:p>
          <a:p>
            <a:pPr marL="457200" lvl="0" indent="-342900" algn="l" rtl="0">
              <a:lnSpc>
                <a:spcPct val="115000"/>
              </a:lnSpc>
              <a:spcBef>
                <a:spcPts val="0"/>
              </a:spcBef>
              <a:spcAft>
                <a:spcPts val="0"/>
              </a:spcAft>
              <a:buSzPts val="1800"/>
              <a:buChar char="-"/>
            </a:pPr>
            <a:r>
              <a:rPr lang="en" sz="1800"/>
              <a:t>Constraints</a:t>
            </a:r>
            <a:endParaRPr sz="1800"/>
          </a:p>
          <a:p>
            <a:pPr marL="457200" lvl="0" indent="-342900" algn="l" rtl="0">
              <a:lnSpc>
                <a:spcPct val="115000"/>
              </a:lnSpc>
              <a:spcBef>
                <a:spcPts val="0"/>
              </a:spcBef>
              <a:spcAft>
                <a:spcPts val="0"/>
              </a:spcAft>
              <a:buSzPts val="1800"/>
              <a:buChar char="-"/>
            </a:pPr>
            <a:r>
              <a:rPr lang="en" sz="1800" b="1"/>
              <a:t>Mapping</a:t>
            </a:r>
            <a:endParaRPr sz="1800" b="1"/>
          </a:p>
          <a:p>
            <a:pPr marL="457200" lvl="0" indent="-342900" algn="l" rtl="0">
              <a:lnSpc>
                <a:spcPct val="115000"/>
              </a:lnSpc>
              <a:spcBef>
                <a:spcPts val="0"/>
              </a:spcBef>
              <a:spcAft>
                <a:spcPts val="0"/>
              </a:spcAft>
              <a:buSzPts val="1800"/>
              <a:buChar char="-"/>
            </a:pPr>
            <a:r>
              <a:rPr lang="en" sz="1800"/>
              <a:t>Consistency</a:t>
            </a:r>
            <a:endParaRPr sz="1800"/>
          </a:p>
          <a:p>
            <a:pPr marL="457200" lvl="0" indent="-342900" algn="l" rtl="0">
              <a:lnSpc>
                <a:spcPct val="115000"/>
              </a:lnSpc>
              <a:spcBef>
                <a:spcPts val="0"/>
              </a:spcBef>
              <a:spcAft>
                <a:spcPts val="0"/>
              </a:spcAft>
              <a:buSzPts val="1800"/>
              <a:buChar char="-"/>
            </a:pPr>
            <a:r>
              <a:rPr lang="en" sz="1800"/>
              <a:t>Affordance</a:t>
            </a:r>
            <a:endParaRPr sz="1800"/>
          </a:p>
        </p:txBody>
      </p:sp>
      <p:pic>
        <p:nvPicPr>
          <p:cNvPr id="225" name="Google Shape;225;p18"/>
          <p:cNvPicPr preferRelativeResize="0"/>
          <p:nvPr/>
        </p:nvPicPr>
        <p:blipFill rotWithShape="1">
          <a:blip r:embed="rId3">
            <a:alphaModFix/>
          </a:blip>
          <a:srcRect/>
          <a:stretch/>
        </p:blipFill>
        <p:spPr>
          <a:xfrm>
            <a:off x="5177900" y="361688"/>
            <a:ext cx="3199650" cy="739375"/>
          </a:xfrm>
          <a:prstGeom prst="rect">
            <a:avLst/>
          </a:prstGeom>
          <a:noFill/>
          <a:ln>
            <a:noFill/>
          </a:ln>
        </p:spPr>
      </p:pic>
      <p:pic>
        <p:nvPicPr>
          <p:cNvPr id="226" name="Google Shape;226;p18"/>
          <p:cNvPicPr preferRelativeResize="0"/>
          <p:nvPr/>
        </p:nvPicPr>
        <p:blipFill rotWithShape="1">
          <a:blip r:embed="rId4">
            <a:alphaModFix/>
          </a:blip>
          <a:srcRect/>
          <a:stretch/>
        </p:blipFill>
        <p:spPr>
          <a:xfrm>
            <a:off x="5366563" y="1443025"/>
            <a:ext cx="3114675" cy="2257425"/>
          </a:xfrm>
          <a:prstGeom prst="rect">
            <a:avLst/>
          </a:prstGeom>
          <a:noFill/>
          <a:ln>
            <a:noFill/>
          </a:ln>
        </p:spPr>
      </p:pic>
      <p:pic>
        <p:nvPicPr>
          <p:cNvPr id="227" name="Google Shape;227;p18"/>
          <p:cNvPicPr preferRelativeResize="0"/>
          <p:nvPr/>
        </p:nvPicPr>
        <p:blipFill rotWithShape="1">
          <a:blip r:embed="rId5">
            <a:alphaModFix/>
          </a:blip>
          <a:srcRect/>
          <a:stretch/>
        </p:blipFill>
        <p:spPr>
          <a:xfrm>
            <a:off x="4283875" y="3853325"/>
            <a:ext cx="4197375" cy="1179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15e85eb540a_0_2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Clr>
                <a:schemeClr val="dk1"/>
              </a:buClr>
              <a:buSzPts val="1100"/>
              <a:buFont typeface="Arial"/>
              <a:buNone/>
            </a:pPr>
            <a:r>
              <a:rPr lang="en" sz="3800"/>
              <a:t>Terminology &amp; Basic Concepts</a:t>
            </a:r>
            <a:endParaRPr sz="3800"/>
          </a:p>
          <a:p>
            <a:pPr marL="0" lvl="0" indent="0" algn="l" rtl="0">
              <a:spcBef>
                <a:spcPts val="0"/>
              </a:spcBef>
              <a:spcAft>
                <a:spcPts val="0"/>
              </a:spcAft>
              <a:buNone/>
            </a:pPr>
            <a:endParaRPr sz="3800"/>
          </a:p>
        </p:txBody>
      </p:sp>
      <p:sp>
        <p:nvSpPr>
          <p:cNvPr id="107" name="Google Shape;107;g15e85eb540a_0_28"/>
          <p:cNvSpPr txBox="1">
            <a:spLocks noGrp="1"/>
          </p:cNvSpPr>
          <p:nvPr>
            <p:ph type="subTitle" idx="4294967295"/>
          </p:nvPr>
        </p:nvSpPr>
        <p:spPr>
          <a:xfrm>
            <a:off x="497325" y="809550"/>
            <a:ext cx="7983300" cy="792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What is the goal of this lecture?</a:t>
            </a:r>
            <a:endParaRPr b="1"/>
          </a:p>
        </p:txBody>
      </p:sp>
      <p:pic>
        <p:nvPicPr>
          <p:cNvPr id="108" name="Google Shape;108;g15e85eb540a_0_28"/>
          <p:cNvPicPr preferRelativeResize="0"/>
          <p:nvPr/>
        </p:nvPicPr>
        <p:blipFill>
          <a:blip r:embed="rId3">
            <a:alphaModFix/>
          </a:blip>
          <a:stretch>
            <a:fillRect/>
          </a:stretch>
        </p:blipFill>
        <p:spPr>
          <a:xfrm>
            <a:off x="6381750" y="3486150"/>
            <a:ext cx="2762250" cy="16573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Design Principles</a:t>
            </a:r>
            <a:endParaRPr/>
          </a:p>
        </p:txBody>
      </p:sp>
      <p:sp>
        <p:nvSpPr>
          <p:cNvPr id="233" name="Google Shape;233;p1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800"/>
              <a:t>Generalizable abstractions intended to orient designers towards thinking about different aspects of their designs.</a:t>
            </a:r>
            <a:endParaRPr sz="1800"/>
          </a:p>
          <a:p>
            <a:pPr marL="457200" lvl="0" indent="-342900" algn="l" rtl="0">
              <a:lnSpc>
                <a:spcPct val="115000"/>
              </a:lnSpc>
              <a:spcBef>
                <a:spcPts val="1600"/>
              </a:spcBef>
              <a:spcAft>
                <a:spcPts val="0"/>
              </a:spcAft>
              <a:buSzPts val="1800"/>
              <a:buChar char="-"/>
            </a:pPr>
            <a:r>
              <a:rPr lang="en" sz="1800"/>
              <a:t>Visibility</a:t>
            </a:r>
            <a:endParaRPr sz="1800"/>
          </a:p>
          <a:p>
            <a:pPr marL="457200" lvl="0" indent="-342900" algn="l" rtl="0">
              <a:lnSpc>
                <a:spcPct val="115000"/>
              </a:lnSpc>
              <a:spcBef>
                <a:spcPts val="0"/>
              </a:spcBef>
              <a:spcAft>
                <a:spcPts val="0"/>
              </a:spcAft>
              <a:buSzPts val="1800"/>
              <a:buChar char="-"/>
            </a:pPr>
            <a:r>
              <a:rPr lang="en" sz="1800"/>
              <a:t>Feedback</a:t>
            </a:r>
            <a:endParaRPr sz="1800"/>
          </a:p>
          <a:p>
            <a:pPr marL="457200" lvl="0" indent="-342900" algn="l" rtl="0">
              <a:lnSpc>
                <a:spcPct val="115000"/>
              </a:lnSpc>
              <a:spcBef>
                <a:spcPts val="0"/>
              </a:spcBef>
              <a:spcAft>
                <a:spcPts val="0"/>
              </a:spcAft>
              <a:buSzPts val="1800"/>
              <a:buChar char="-"/>
            </a:pPr>
            <a:r>
              <a:rPr lang="en" sz="1800"/>
              <a:t>Constraints</a:t>
            </a:r>
            <a:endParaRPr sz="1800"/>
          </a:p>
          <a:p>
            <a:pPr marL="457200" lvl="0" indent="-342900" algn="l" rtl="0">
              <a:lnSpc>
                <a:spcPct val="115000"/>
              </a:lnSpc>
              <a:spcBef>
                <a:spcPts val="0"/>
              </a:spcBef>
              <a:spcAft>
                <a:spcPts val="0"/>
              </a:spcAft>
              <a:buSzPts val="1800"/>
              <a:buChar char="-"/>
            </a:pPr>
            <a:r>
              <a:rPr lang="en" sz="1800"/>
              <a:t>Mapping</a:t>
            </a:r>
            <a:endParaRPr sz="1800"/>
          </a:p>
          <a:p>
            <a:pPr marL="457200" lvl="0" indent="-342900" algn="l" rtl="0">
              <a:lnSpc>
                <a:spcPct val="115000"/>
              </a:lnSpc>
              <a:spcBef>
                <a:spcPts val="0"/>
              </a:spcBef>
              <a:spcAft>
                <a:spcPts val="0"/>
              </a:spcAft>
              <a:buSzPts val="1800"/>
              <a:buChar char="-"/>
            </a:pPr>
            <a:r>
              <a:rPr lang="en" sz="1800" b="1"/>
              <a:t>Consistency</a:t>
            </a:r>
            <a:endParaRPr sz="1800" b="1"/>
          </a:p>
          <a:p>
            <a:pPr marL="457200" lvl="0" indent="-342900" algn="l" rtl="0">
              <a:lnSpc>
                <a:spcPct val="115000"/>
              </a:lnSpc>
              <a:spcBef>
                <a:spcPts val="0"/>
              </a:spcBef>
              <a:spcAft>
                <a:spcPts val="0"/>
              </a:spcAft>
              <a:buSzPts val="1800"/>
              <a:buChar char="-"/>
            </a:pPr>
            <a:r>
              <a:rPr lang="en" sz="1800"/>
              <a:t>Affordance</a:t>
            </a:r>
            <a:endParaRPr sz="1800"/>
          </a:p>
        </p:txBody>
      </p:sp>
      <p:sp>
        <p:nvSpPr>
          <p:cNvPr id="234" name="Google Shape;234;p19"/>
          <p:cNvSpPr txBox="1"/>
          <p:nvPr/>
        </p:nvSpPr>
        <p:spPr>
          <a:xfrm>
            <a:off x="7121325" y="3947575"/>
            <a:ext cx="1849200" cy="621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400" b="0" i="0" u="none" strike="noStrike" cap="none">
                <a:solidFill>
                  <a:schemeClr val="dk1"/>
                </a:solidFill>
                <a:latin typeface="Arial"/>
                <a:ea typeface="Arial"/>
                <a:cs typeface="Arial"/>
                <a:sym typeface="Arial"/>
              </a:rPr>
              <a:t>(b) calculators, computer keypads</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35" name="Google Shape;235;p19"/>
          <p:cNvPicPr preferRelativeResize="0"/>
          <p:nvPr/>
        </p:nvPicPr>
        <p:blipFill rotWithShape="1">
          <a:blip r:embed="rId3">
            <a:alphaModFix/>
          </a:blip>
          <a:srcRect/>
          <a:stretch/>
        </p:blipFill>
        <p:spPr>
          <a:xfrm>
            <a:off x="4231747" y="2180072"/>
            <a:ext cx="4463525" cy="1619900"/>
          </a:xfrm>
          <a:prstGeom prst="rect">
            <a:avLst/>
          </a:prstGeom>
          <a:noFill/>
          <a:ln>
            <a:noFill/>
          </a:ln>
        </p:spPr>
      </p:pic>
      <p:sp>
        <p:nvSpPr>
          <p:cNvPr id="236" name="Google Shape;236;p19"/>
          <p:cNvSpPr txBox="1"/>
          <p:nvPr/>
        </p:nvSpPr>
        <p:spPr>
          <a:xfrm>
            <a:off x="4117100" y="3947575"/>
            <a:ext cx="1849200" cy="621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Arial"/>
                <a:ea typeface="Arial"/>
                <a:cs typeface="Arial"/>
                <a:sym typeface="Arial"/>
              </a:rPr>
              <a:t>(a) phones, remote controls</a:t>
            </a:r>
            <a:endParaRPr sz="1400" b="0" i="0" u="none" strike="noStrike" cap="none">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Design Principles</a:t>
            </a:r>
            <a:endParaRPr/>
          </a:p>
        </p:txBody>
      </p:sp>
      <p:sp>
        <p:nvSpPr>
          <p:cNvPr id="242" name="Google Shape;242;p2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800"/>
              <a:t>Generalizable abstractions intended to orient designers towards thinking about different aspects of their designs.</a:t>
            </a:r>
            <a:endParaRPr sz="1800"/>
          </a:p>
          <a:p>
            <a:pPr marL="457200" lvl="0" indent="-342900" algn="l" rtl="0">
              <a:lnSpc>
                <a:spcPct val="115000"/>
              </a:lnSpc>
              <a:spcBef>
                <a:spcPts val="1600"/>
              </a:spcBef>
              <a:spcAft>
                <a:spcPts val="0"/>
              </a:spcAft>
              <a:buSzPts val="1800"/>
              <a:buChar char="-"/>
            </a:pPr>
            <a:r>
              <a:rPr lang="en" sz="1800"/>
              <a:t>Visibility</a:t>
            </a:r>
            <a:endParaRPr sz="1800"/>
          </a:p>
          <a:p>
            <a:pPr marL="457200" lvl="0" indent="-342900" algn="l" rtl="0">
              <a:lnSpc>
                <a:spcPct val="115000"/>
              </a:lnSpc>
              <a:spcBef>
                <a:spcPts val="0"/>
              </a:spcBef>
              <a:spcAft>
                <a:spcPts val="0"/>
              </a:spcAft>
              <a:buSzPts val="1800"/>
              <a:buChar char="-"/>
            </a:pPr>
            <a:r>
              <a:rPr lang="en" sz="1800"/>
              <a:t>Feedback</a:t>
            </a:r>
            <a:endParaRPr sz="1800"/>
          </a:p>
          <a:p>
            <a:pPr marL="457200" lvl="0" indent="-342900" algn="l" rtl="0">
              <a:lnSpc>
                <a:spcPct val="115000"/>
              </a:lnSpc>
              <a:spcBef>
                <a:spcPts val="0"/>
              </a:spcBef>
              <a:spcAft>
                <a:spcPts val="0"/>
              </a:spcAft>
              <a:buSzPts val="1800"/>
              <a:buChar char="-"/>
            </a:pPr>
            <a:r>
              <a:rPr lang="en" sz="1800"/>
              <a:t>Constraints</a:t>
            </a:r>
            <a:endParaRPr sz="1800"/>
          </a:p>
          <a:p>
            <a:pPr marL="457200" lvl="0" indent="-342900" algn="l" rtl="0">
              <a:lnSpc>
                <a:spcPct val="115000"/>
              </a:lnSpc>
              <a:spcBef>
                <a:spcPts val="0"/>
              </a:spcBef>
              <a:spcAft>
                <a:spcPts val="0"/>
              </a:spcAft>
              <a:buSzPts val="1800"/>
              <a:buChar char="-"/>
            </a:pPr>
            <a:r>
              <a:rPr lang="en" sz="1800"/>
              <a:t>Mapping</a:t>
            </a:r>
            <a:endParaRPr sz="1800"/>
          </a:p>
          <a:p>
            <a:pPr marL="457200" lvl="0" indent="-342900" algn="l" rtl="0">
              <a:lnSpc>
                <a:spcPct val="115000"/>
              </a:lnSpc>
              <a:spcBef>
                <a:spcPts val="0"/>
              </a:spcBef>
              <a:spcAft>
                <a:spcPts val="0"/>
              </a:spcAft>
              <a:buSzPts val="1800"/>
              <a:buChar char="-"/>
            </a:pPr>
            <a:r>
              <a:rPr lang="en" sz="1800"/>
              <a:t>Consistency</a:t>
            </a:r>
            <a:endParaRPr sz="1800"/>
          </a:p>
          <a:p>
            <a:pPr marL="457200" lvl="0" indent="-342900" algn="l" rtl="0">
              <a:lnSpc>
                <a:spcPct val="115000"/>
              </a:lnSpc>
              <a:spcBef>
                <a:spcPts val="0"/>
              </a:spcBef>
              <a:spcAft>
                <a:spcPts val="0"/>
              </a:spcAft>
              <a:buSzPts val="1800"/>
              <a:buChar char="-"/>
            </a:pPr>
            <a:r>
              <a:rPr lang="en" sz="1800" b="1"/>
              <a:t>Affordance </a:t>
            </a:r>
            <a:r>
              <a:rPr lang="en" b="1"/>
              <a:t>(perceived and real)</a:t>
            </a:r>
            <a:endParaRPr b="1"/>
          </a:p>
        </p:txBody>
      </p:sp>
      <p:pic>
        <p:nvPicPr>
          <p:cNvPr id="243" name="Google Shape;243;p20"/>
          <p:cNvPicPr preferRelativeResize="0"/>
          <p:nvPr/>
        </p:nvPicPr>
        <p:blipFill rotWithShape="1">
          <a:blip r:embed="rId3">
            <a:alphaModFix/>
          </a:blip>
          <a:srcRect/>
          <a:stretch/>
        </p:blipFill>
        <p:spPr>
          <a:xfrm>
            <a:off x="6863725" y="946475"/>
            <a:ext cx="1362075" cy="1152525"/>
          </a:xfrm>
          <a:prstGeom prst="rect">
            <a:avLst/>
          </a:prstGeom>
          <a:noFill/>
          <a:ln>
            <a:noFill/>
          </a:ln>
        </p:spPr>
      </p:pic>
      <p:pic>
        <p:nvPicPr>
          <p:cNvPr id="244" name="Google Shape;244;p20"/>
          <p:cNvPicPr preferRelativeResize="0"/>
          <p:nvPr/>
        </p:nvPicPr>
        <p:blipFill rotWithShape="1">
          <a:blip r:embed="rId4">
            <a:alphaModFix/>
          </a:blip>
          <a:srcRect/>
          <a:stretch/>
        </p:blipFill>
        <p:spPr>
          <a:xfrm>
            <a:off x="4311588" y="357713"/>
            <a:ext cx="2330050" cy="2330050"/>
          </a:xfrm>
          <a:prstGeom prst="rect">
            <a:avLst/>
          </a:prstGeom>
          <a:noFill/>
          <a:ln>
            <a:noFill/>
          </a:ln>
        </p:spPr>
      </p:pic>
      <p:pic>
        <p:nvPicPr>
          <p:cNvPr id="245" name="Google Shape;245;p20"/>
          <p:cNvPicPr preferRelativeResize="0"/>
          <p:nvPr/>
        </p:nvPicPr>
        <p:blipFill rotWithShape="1">
          <a:blip r:embed="rId5">
            <a:alphaModFix/>
          </a:blip>
          <a:srcRect/>
          <a:stretch/>
        </p:blipFill>
        <p:spPr>
          <a:xfrm>
            <a:off x="6356250" y="2225600"/>
            <a:ext cx="1800225" cy="27241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Design Principles</a:t>
            </a:r>
            <a:endParaRPr/>
          </a:p>
        </p:txBody>
      </p:sp>
      <p:sp>
        <p:nvSpPr>
          <p:cNvPr id="251" name="Google Shape;251;p2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800"/>
              <a:t>Generalizable abstractions intended to orient designers towards thinking about different aspects of their designs.</a:t>
            </a:r>
            <a:endParaRPr sz="1800"/>
          </a:p>
          <a:p>
            <a:pPr marL="457200" lvl="0" indent="-342900" algn="l" rtl="0">
              <a:lnSpc>
                <a:spcPct val="115000"/>
              </a:lnSpc>
              <a:spcBef>
                <a:spcPts val="1600"/>
              </a:spcBef>
              <a:spcAft>
                <a:spcPts val="0"/>
              </a:spcAft>
              <a:buSzPts val="1800"/>
              <a:buChar char="-"/>
            </a:pPr>
            <a:r>
              <a:rPr lang="en" sz="1800"/>
              <a:t>Visibility</a:t>
            </a:r>
            <a:endParaRPr sz="1800"/>
          </a:p>
          <a:p>
            <a:pPr marL="457200" lvl="0" indent="-342900" algn="l" rtl="0">
              <a:lnSpc>
                <a:spcPct val="115000"/>
              </a:lnSpc>
              <a:spcBef>
                <a:spcPts val="0"/>
              </a:spcBef>
              <a:spcAft>
                <a:spcPts val="0"/>
              </a:spcAft>
              <a:buSzPts val="1800"/>
              <a:buChar char="-"/>
            </a:pPr>
            <a:r>
              <a:rPr lang="en" sz="1800"/>
              <a:t>Feedback</a:t>
            </a:r>
            <a:endParaRPr sz="1800"/>
          </a:p>
          <a:p>
            <a:pPr marL="457200" lvl="0" indent="-342900" algn="l" rtl="0">
              <a:lnSpc>
                <a:spcPct val="115000"/>
              </a:lnSpc>
              <a:spcBef>
                <a:spcPts val="0"/>
              </a:spcBef>
              <a:spcAft>
                <a:spcPts val="0"/>
              </a:spcAft>
              <a:buSzPts val="1800"/>
              <a:buChar char="-"/>
            </a:pPr>
            <a:r>
              <a:rPr lang="en" sz="1800"/>
              <a:t>Constraints</a:t>
            </a:r>
            <a:endParaRPr sz="1800"/>
          </a:p>
          <a:p>
            <a:pPr marL="457200" lvl="0" indent="-342900" algn="l" rtl="0">
              <a:lnSpc>
                <a:spcPct val="115000"/>
              </a:lnSpc>
              <a:spcBef>
                <a:spcPts val="0"/>
              </a:spcBef>
              <a:spcAft>
                <a:spcPts val="0"/>
              </a:spcAft>
              <a:buSzPts val="1800"/>
              <a:buChar char="-"/>
            </a:pPr>
            <a:r>
              <a:rPr lang="en" sz="1800"/>
              <a:t>Mapping</a:t>
            </a:r>
            <a:endParaRPr sz="1800"/>
          </a:p>
          <a:p>
            <a:pPr marL="457200" lvl="0" indent="-342900" algn="l" rtl="0">
              <a:lnSpc>
                <a:spcPct val="115000"/>
              </a:lnSpc>
              <a:spcBef>
                <a:spcPts val="0"/>
              </a:spcBef>
              <a:spcAft>
                <a:spcPts val="0"/>
              </a:spcAft>
              <a:buSzPts val="1800"/>
              <a:buChar char="-"/>
            </a:pPr>
            <a:r>
              <a:rPr lang="en" sz="1800"/>
              <a:t>Consistency</a:t>
            </a:r>
            <a:endParaRPr sz="1800"/>
          </a:p>
          <a:p>
            <a:pPr marL="457200" lvl="0" indent="-342900" algn="l" rtl="0">
              <a:lnSpc>
                <a:spcPct val="115000"/>
              </a:lnSpc>
              <a:spcBef>
                <a:spcPts val="0"/>
              </a:spcBef>
              <a:spcAft>
                <a:spcPts val="0"/>
              </a:spcAft>
              <a:buSzPts val="1800"/>
              <a:buChar char="-"/>
            </a:pPr>
            <a:r>
              <a:rPr lang="en" sz="1800" b="1"/>
              <a:t>Affordance </a:t>
            </a:r>
            <a:r>
              <a:rPr lang="en" b="1"/>
              <a:t>(perceived and real)</a:t>
            </a:r>
            <a:endParaRPr sz="1800" b="1"/>
          </a:p>
        </p:txBody>
      </p:sp>
      <p:pic>
        <p:nvPicPr>
          <p:cNvPr id="252" name="Google Shape;252;p21"/>
          <p:cNvPicPr preferRelativeResize="0"/>
          <p:nvPr/>
        </p:nvPicPr>
        <p:blipFill rotWithShape="1">
          <a:blip r:embed="rId3">
            <a:alphaModFix/>
          </a:blip>
          <a:srcRect/>
          <a:stretch/>
        </p:blipFill>
        <p:spPr>
          <a:xfrm>
            <a:off x="5513350" y="1685975"/>
            <a:ext cx="3259850" cy="3259850"/>
          </a:xfrm>
          <a:prstGeom prst="rect">
            <a:avLst/>
          </a:prstGeom>
          <a:noFill/>
          <a:ln>
            <a:noFill/>
          </a:ln>
        </p:spPr>
      </p:pic>
      <p:pic>
        <p:nvPicPr>
          <p:cNvPr id="253" name="Google Shape;253;p21"/>
          <p:cNvPicPr preferRelativeResize="0"/>
          <p:nvPr/>
        </p:nvPicPr>
        <p:blipFill rotWithShape="1">
          <a:blip r:embed="rId4">
            <a:alphaModFix/>
          </a:blip>
          <a:srcRect/>
          <a:stretch/>
        </p:blipFill>
        <p:spPr>
          <a:xfrm>
            <a:off x="5513350" y="490650"/>
            <a:ext cx="3259850" cy="2444900"/>
          </a:xfrm>
          <a:prstGeom prst="rect">
            <a:avLst/>
          </a:prstGeom>
          <a:noFill/>
          <a:ln>
            <a:noFill/>
          </a:ln>
        </p:spPr>
      </p:pic>
      <p:pic>
        <p:nvPicPr>
          <p:cNvPr id="254" name="Google Shape;254;p21"/>
          <p:cNvPicPr preferRelativeResize="0"/>
          <p:nvPr/>
        </p:nvPicPr>
        <p:blipFill rotWithShape="1">
          <a:blip r:embed="rId5">
            <a:alphaModFix/>
          </a:blip>
          <a:srcRect/>
          <a:stretch/>
        </p:blipFill>
        <p:spPr>
          <a:xfrm>
            <a:off x="5040275" y="3753275"/>
            <a:ext cx="887137" cy="119254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2"/>
          <p:cNvSpPr txBox="1">
            <a:spLocks noGrp="1"/>
          </p:cNvSpPr>
          <p:nvPr>
            <p:ph type="title"/>
          </p:nvPr>
        </p:nvSpPr>
        <p:spPr>
          <a:xfrm>
            <a:off x="275875" y="1830600"/>
            <a:ext cx="4045200" cy="14823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4200"/>
              <a:buNone/>
            </a:pPr>
            <a:r>
              <a:rPr lang="en"/>
              <a:t>User Experience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User Experience (UX)</a:t>
            </a:r>
            <a:endParaRPr/>
          </a:p>
        </p:txBody>
      </p:sp>
      <p:sp>
        <p:nvSpPr>
          <p:cNvPr id="265" name="Google Shape;265;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sz="2400" b="1" i="1"/>
              <a:t>“How a product behaves and is used by people in the real world. How people feel about a product and their pleasure and satisfaction when using, looking at, holding, opening or closing it.”</a:t>
            </a:r>
            <a:endParaRPr sz="2400" b="1" i="1"/>
          </a:p>
          <a:p>
            <a:pPr marL="0" lvl="0" indent="0" algn="l" rtl="0">
              <a:lnSpc>
                <a:spcPct val="115000"/>
              </a:lnSpc>
              <a:spcBef>
                <a:spcPts val="1600"/>
              </a:spcBef>
              <a:spcAft>
                <a:spcPts val="0"/>
              </a:spcAft>
              <a:buSzPts val="1800"/>
              <a:buNone/>
            </a:pPr>
            <a:endParaRPr/>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24"/>
          <p:cNvPicPr preferRelativeResize="0"/>
          <p:nvPr/>
        </p:nvPicPr>
        <p:blipFill rotWithShape="1">
          <a:blip r:embed="rId3">
            <a:alphaModFix/>
          </a:blip>
          <a:srcRect/>
          <a:stretch/>
        </p:blipFill>
        <p:spPr>
          <a:xfrm>
            <a:off x="2669475" y="3022450"/>
            <a:ext cx="3339701" cy="2146974"/>
          </a:xfrm>
          <a:prstGeom prst="rect">
            <a:avLst/>
          </a:prstGeom>
          <a:noFill/>
          <a:ln>
            <a:noFill/>
          </a:ln>
        </p:spPr>
      </p:pic>
      <p:sp>
        <p:nvSpPr>
          <p:cNvPr id="271" name="Google Shape;271;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User Experience (UX)</a:t>
            </a:r>
            <a:endParaRPr/>
          </a:p>
          <a:p>
            <a:pPr marL="0" lvl="0" indent="0" algn="l" rtl="0">
              <a:lnSpc>
                <a:spcPct val="100000"/>
              </a:lnSpc>
              <a:spcBef>
                <a:spcPts val="0"/>
              </a:spcBef>
              <a:spcAft>
                <a:spcPts val="0"/>
              </a:spcAft>
              <a:buSzPts val="2800"/>
              <a:buNone/>
            </a:pPr>
            <a:endParaRPr/>
          </a:p>
        </p:txBody>
      </p:sp>
      <p:sp>
        <p:nvSpPr>
          <p:cNvPr id="272" name="Google Shape;272;p24"/>
          <p:cNvSpPr txBox="1">
            <a:spLocks noGrp="1"/>
          </p:cNvSpPr>
          <p:nvPr>
            <p:ph type="body" idx="1"/>
          </p:nvPr>
        </p:nvSpPr>
        <p:spPr>
          <a:xfrm>
            <a:off x="311700" y="2361150"/>
            <a:ext cx="3999900" cy="2207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800" b="1"/>
              <a:t>Positive experiences </a:t>
            </a:r>
            <a:r>
              <a:rPr lang="en" sz="1800"/>
              <a:t>drive curiosity. They help motivate us to grow as individuals. </a:t>
            </a:r>
            <a:endParaRPr sz="1800"/>
          </a:p>
          <a:p>
            <a:pPr marL="0" lvl="0" indent="0" algn="l" rtl="0">
              <a:lnSpc>
                <a:spcPct val="115000"/>
              </a:lnSpc>
              <a:spcBef>
                <a:spcPts val="1600"/>
              </a:spcBef>
              <a:spcAft>
                <a:spcPts val="1600"/>
              </a:spcAft>
              <a:buSzPts val="1400"/>
              <a:buNone/>
            </a:pPr>
            <a:endParaRPr sz="1800"/>
          </a:p>
        </p:txBody>
      </p:sp>
      <p:sp>
        <p:nvSpPr>
          <p:cNvPr id="273" name="Google Shape;273;p24"/>
          <p:cNvSpPr txBox="1">
            <a:spLocks noGrp="1"/>
          </p:cNvSpPr>
          <p:nvPr>
            <p:ph type="body" idx="2"/>
          </p:nvPr>
        </p:nvSpPr>
        <p:spPr>
          <a:xfrm>
            <a:off x="4832400" y="2361175"/>
            <a:ext cx="3999900" cy="2207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900" b="1"/>
              <a:t>Negative experiences </a:t>
            </a:r>
            <a:r>
              <a:rPr lang="en" sz="1900"/>
              <a:t>help us prevent repeated mistakes.</a:t>
            </a:r>
            <a:endParaRPr sz="1900"/>
          </a:p>
          <a:p>
            <a:pPr marL="0" lvl="0" indent="0" algn="l" rtl="0">
              <a:lnSpc>
                <a:spcPct val="115000"/>
              </a:lnSpc>
              <a:spcBef>
                <a:spcPts val="1600"/>
              </a:spcBef>
              <a:spcAft>
                <a:spcPts val="1600"/>
              </a:spcAft>
              <a:buSzPts val="1400"/>
              <a:buNone/>
            </a:pPr>
            <a:endParaRPr sz="1900"/>
          </a:p>
        </p:txBody>
      </p:sp>
      <p:sp>
        <p:nvSpPr>
          <p:cNvPr id="274" name="Google Shape;274;p24"/>
          <p:cNvSpPr txBox="1"/>
          <p:nvPr/>
        </p:nvSpPr>
        <p:spPr>
          <a:xfrm>
            <a:off x="311700" y="1281325"/>
            <a:ext cx="8249400" cy="943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600"/>
              </a:spcAft>
              <a:buClr>
                <a:srgbClr val="000000"/>
              </a:buClr>
              <a:buSzPts val="1800"/>
              <a:buFont typeface="Arial"/>
              <a:buNone/>
            </a:pPr>
            <a:r>
              <a:rPr lang="en" sz="1800" b="0" i="0" u="none" strike="noStrike" cap="none">
                <a:solidFill>
                  <a:schemeClr val="dk2"/>
                </a:solidFill>
                <a:latin typeface="Arial"/>
                <a:ea typeface="Arial"/>
                <a:cs typeface="Arial"/>
                <a:sym typeface="Arial"/>
              </a:rPr>
              <a:t>Every product that is used by someone has a user experience: newspapers, ketchup bottles, reclining armchairs, cardigan sweaters</a:t>
            </a:r>
            <a:endParaRPr sz="1800" b="0" i="0" u="none" strike="noStrike" cap="none">
              <a:solidFill>
                <a:schemeClr val="dk2"/>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2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User Experience (UX)</a:t>
            </a:r>
            <a:endParaRPr/>
          </a:p>
          <a:p>
            <a:pPr marL="0" lvl="0" indent="0" algn="l" rtl="0">
              <a:lnSpc>
                <a:spcPct val="100000"/>
              </a:lnSpc>
              <a:spcBef>
                <a:spcPts val="0"/>
              </a:spcBef>
              <a:spcAft>
                <a:spcPts val="0"/>
              </a:spcAft>
              <a:buSzPts val="2800"/>
              <a:buNone/>
            </a:pPr>
            <a:endParaRPr/>
          </a:p>
        </p:txBody>
      </p:sp>
      <p:sp>
        <p:nvSpPr>
          <p:cNvPr id="280" name="Google Shape;280;p2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a:t>Watch the small details!!</a:t>
            </a:r>
            <a:endParaRPr/>
          </a:p>
          <a:p>
            <a:pPr marL="457200" lvl="0" indent="-342900" algn="l" rtl="0">
              <a:lnSpc>
                <a:spcPct val="115000"/>
              </a:lnSpc>
              <a:spcBef>
                <a:spcPts val="1600"/>
              </a:spcBef>
              <a:spcAft>
                <a:spcPts val="0"/>
              </a:spcAft>
              <a:buSzPts val="1800"/>
              <a:buChar char="-"/>
            </a:pPr>
            <a:r>
              <a:rPr lang="en"/>
              <a:t>How smoothly a switch rotates</a:t>
            </a:r>
            <a:endParaRPr/>
          </a:p>
          <a:p>
            <a:pPr marL="457200" lvl="0" indent="-342900" algn="l" rtl="0">
              <a:lnSpc>
                <a:spcPct val="115000"/>
              </a:lnSpc>
              <a:spcBef>
                <a:spcPts val="0"/>
              </a:spcBef>
              <a:spcAft>
                <a:spcPts val="0"/>
              </a:spcAft>
              <a:buSzPts val="1800"/>
              <a:buChar char="-"/>
            </a:pPr>
            <a:r>
              <a:rPr lang="en"/>
              <a:t>The sound of a click</a:t>
            </a:r>
            <a:endParaRPr/>
          </a:p>
          <a:p>
            <a:pPr marL="457200" lvl="0" indent="-342900" algn="l" rtl="0">
              <a:lnSpc>
                <a:spcPct val="115000"/>
              </a:lnSpc>
              <a:spcBef>
                <a:spcPts val="0"/>
              </a:spcBef>
              <a:spcAft>
                <a:spcPts val="0"/>
              </a:spcAft>
              <a:buSzPts val="1800"/>
              <a:buChar char="-"/>
            </a:pPr>
            <a:r>
              <a:rPr lang="en"/>
              <a:t>The touch of a button when pressing it</a:t>
            </a:r>
            <a:endParaRPr/>
          </a:p>
          <a:p>
            <a:pPr marL="457200" lvl="0" indent="-342900" algn="l" rtl="0">
              <a:lnSpc>
                <a:spcPct val="115000"/>
              </a:lnSpc>
              <a:spcBef>
                <a:spcPts val="0"/>
              </a:spcBef>
              <a:spcAft>
                <a:spcPts val="0"/>
              </a:spcAft>
              <a:buSzPts val="1800"/>
              <a:buChar char="-"/>
            </a:pPr>
            <a:r>
              <a:rPr lang="en"/>
              <a:t>The colors selection</a:t>
            </a:r>
            <a:endParaRPr/>
          </a:p>
          <a:p>
            <a:pPr marL="457200" lvl="0" indent="-342900" algn="l" rtl="0">
              <a:lnSpc>
                <a:spcPct val="115000"/>
              </a:lnSpc>
              <a:spcBef>
                <a:spcPts val="0"/>
              </a:spcBef>
              <a:spcAft>
                <a:spcPts val="0"/>
              </a:spcAft>
              <a:buSzPts val="1800"/>
              <a:buChar char="-"/>
            </a:pPr>
            <a:r>
              <a:rPr lang="en"/>
              <a:t>The weight of the device</a:t>
            </a:r>
            <a:endParaRPr/>
          </a:p>
          <a:p>
            <a:pPr marL="457200" lvl="0" indent="-342900" algn="l" rtl="0">
              <a:lnSpc>
                <a:spcPct val="115000"/>
              </a:lnSpc>
              <a:spcBef>
                <a:spcPts val="0"/>
              </a:spcBef>
              <a:spcAft>
                <a:spcPts val="0"/>
              </a:spcAft>
              <a:buSzPts val="1800"/>
              <a:buChar char="-"/>
            </a:pPr>
            <a:r>
              <a:rPr lang="en"/>
              <a:t>…. </a:t>
            </a:r>
            <a:endParaRPr/>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User Experience (UX)</a:t>
            </a:r>
            <a:endParaRPr/>
          </a:p>
          <a:p>
            <a:pPr marL="0" lvl="0" indent="0" algn="l" rtl="0">
              <a:lnSpc>
                <a:spcPct val="100000"/>
              </a:lnSpc>
              <a:spcBef>
                <a:spcPts val="0"/>
              </a:spcBef>
              <a:spcAft>
                <a:spcPts val="0"/>
              </a:spcAft>
              <a:buSzPts val="2800"/>
              <a:buNone/>
            </a:pPr>
            <a:endParaRPr/>
          </a:p>
        </p:txBody>
      </p:sp>
      <p:sp>
        <p:nvSpPr>
          <p:cNvPr id="286" name="Google Shape;286;p2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a:t>Factors of UX are</a:t>
            </a:r>
            <a:endParaRPr/>
          </a:p>
          <a:p>
            <a:pPr marL="457200" lvl="0" indent="-342900" algn="l" rtl="0">
              <a:lnSpc>
                <a:spcPct val="115000"/>
              </a:lnSpc>
              <a:spcBef>
                <a:spcPts val="1600"/>
              </a:spcBef>
              <a:spcAft>
                <a:spcPts val="0"/>
              </a:spcAft>
              <a:buSzPts val="1800"/>
              <a:buAutoNum type="arabicPeriod"/>
            </a:pPr>
            <a:r>
              <a:rPr lang="en"/>
              <a:t>Usability </a:t>
            </a:r>
            <a:endParaRPr/>
          </a:p>
          <a:p>
            <a:pPr marL="457200" lvl="0" indent="-342900" algn="l" rtl="0">
              <a:lnSpc>
                <a:spcPct val="115000"/>
              </a:lnSpc>
              <a:spcBef>
                <a:spcPts val="0"/>
              </a:spcBef>
              <a:spcAft>
                <a:spcPts val="0"/>
              </a:spcAft>
              <a:buSzPts val="1800"/>
              <a:buAutoNum type="arabicPeriod"/>
            </a:pPr>
            <a:r>
              <a:rPr lang="en"/>
              <a:t>Functionality</a:t>
            </a:r>
            <a:endParaRPr/>
          </a:p>
          <a:p>
            <a:pPr marL="457200" lvl="0" indent="-342900" algn="l" rtl="0">
              <a:lnSpc>
                <a:spcPct val="115000"/>
              </a:lnSpc>
              <a:spcBef>
                <a:spcPts val="0"/>
              </a:spcBef>
              <a:spcAft>
                <a:spcPts val="0"/>
              </a:spcAft>
              <a:buSzPts val="1800"/>
              <a:buAutoNum type="arabicPeriod"/>
            </a:pPr>
            <a:r>
              <a:rPr lang="en"/>
              <a:t>Aesthetics / Look and feel</a:t>
            </a:r>
            <a:endParaRPr/>
          </a:p>
          <a:p>
            <a:pPr marL="457200" lvl="0" indent="-342900" algn="l" rtl="0">
              <a:lnSpc>
                <a:spcPct val="115000"/>
              </a:lnSpc>
              <a:spcBef>
                <a:spcPts val="0"/>
              </a:spcBef>
              <a:spcAft>
                <a:spcPts val="0"/>
              </a:spcAft>
              <a:buSzPts val="1800"/>
              <a:buAutoNum type="arabicPeriod"/>
            </a:pPr>
            <a:r>
              <a:rPr lang="en"/>
              <a:t>Content</a:t>
            </a:r>
            <a:endParaRPr/>
          </a:p>
          <a:p>
            <a:pPr marL="457200" lvl="0" indent="-342900" algn="l" rtl="0">
              <a:lnSpc>
                <a:spcPct val="115000"/>
              </a:lnSpc>
              <a:spcBef>
                <a:spcPts val="0"/>
              </a:spcBef>
              <a:spcAft>
                <a:spcPts val="0"/>
              </a:spcAft>
              <a:buSzPts val="1800"/>
              <a:buAutoNum type="arabicPeriod"/>
            </a:pPr>
            <a:r>
              <a:rPr lang="en"/>
              <a:t>Emotional appeal (Norman’s model: visceral, behavioral, reflective)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Norman’s model</a:t>
            </a:r>
            <a:endParaRPr/>
          </a:p>
        </p:txBody>
      </p:sp>
      <p:sp>
        <p:nvSpPr>
          <p:cNvPr id="292" name="Google Shape;292;p2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t>Visceral</a:t>
            </a:r>
            <a:br>
              <a:rPr lang="en" b="1"/>
            </a:br>
            <a:r>
              <a:rPr lang="en" sz="1400"/>
              <a:t>Users’ gut reactions to or their first impressions of your design; e.g., an uncluttered user interface suggests ease of use.</a:t>
            </a:r>
            <a:endParaRPr sz="1400"/>
          </a:p>
          <a:p>
            <a:pPr marL="0" lvl="0" indent="0" algn="l" rtl="0">
              <a:lnSpc>
                <a:spcPct val="115000"/>
              </a:lnSpc>
              <a:spcBef>
                <a:spcPts val="1600"/>
              </a:spcBef>
              <a:spcAft>
                <a:spcPts val="0"/>
              </a:spcAft>
              <a:buClr>
                <a:schemeClr val="dk1"/>
              </a:buClr>
              <a:buSzPts val="1100"/>
              <a:buFont typeface="Arial"/>
              <a:buNone/>
            </a:pPr>
            <a:r>
              <a:rPr lang="en" b="1"/>
              <a:t>Behavioral</a:t>
            </a:r>
            <a:r>
              <a:rPr lang="en"/>
              <a:t/>
            </a:r>
            <a:br>
              <a:rPr lang="en"/>
            </a:br>
            <a:r>
              <a:rPr lang="en" sz="1400"/>
              <a:t>Users subconsciously evaluate how your design helps them achieve goals, and how easily. They should feel satisfied that they’re in control, with minimum effort required.</a:t>
            </a:r>
            <a:endParaRPr sz="1400"/>
          </a:p>
          <a:p>
            <a:pPr marL="0" lvl="0" indent="0" algn="l" rtl="0">
              <a:lnSpc>
                <a:spcPct val="115000"/>
              </a:lnSpc>
              <a:spcBef>
                <a:spcPts val="1600"/>
              </a:spcBef>
              <a:spcAft>
                <a:spcPts val="0"/>
              </a:spcAft>
              <a:buClr>
                <a:schemeClr val="dk1"/>
              </a:buClr>
              <a:buSzPts val="1100"/>
              <a:buFont typeface="Arial"/>
              <a:buNone/>
            </a:pPr>
            <a:r>
              <a:rPr lang="en" b="1"/>
              <a:t>Reflective</a:t>
            </a:r>
            <a:r>
              <a:rPr lang="en"/>
              <a:t/>
            </a:r>
            <a:br>
              <a:rPr lang="en"/>
            </a:br>
            <a:r>
              <a:rPr lang="en" sz="1400"/>
              <a:t>After they encounter your design, users will consciously judge its performance and benefits, including value for money. If they’re happy, they’ll keep using it, form emotional bonds with it and tell their friends.</a:t>
            </a:r>
            <a:endParaRPr sz="1400"/>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275875" y="1830600"/>
            <a:ext cx="4045200" cy="14823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4200"/>
              <a:buNone/>
            </a:pPr>
            <a:r>
              <a:rPr lang="en"/>
              <a:t>User Centered Design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
          <p:cNvSpPr txBox="1">
            <a:spLocks noGrp="1"/>
          </p:cNvSpPr>
          <p:nvPr>
            <p:ph type="title"/>
          </p:nvPr>
        </p:nvSpPr>
        <p:spPr>
          <a:xfrm>
            <a:off x="223950" y="1830600"/>
            <a:ext cx="4045200" cy="14823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4200"/>
              <a:buNone/>
            </a:pPr>
            <a:r>
              <a:rPr lang="en"/>
              <a:t>Interaction</a:t>
            </a:r>
            <a:endParaRPr/>
          </a:p>
          <a:p>
            <a:pPr marL="0" lvl="0" indent="0" algn="ctr" rtl="0">
              <a:lnSpc>
                <a:spcPct val="100000"/>
              </a:lnSpc>
              <a:spcBef>
                <a:spcPts val="0"/>
              </a:spcBef>
              <a:spcAft>
                <a:spcPts val="0"/>
              </a:spcAft>
              <a:buSzPts val="4200"/>
              <a:buNone/>
            </a:pPr>
            <a:r>
              <a:rPr lang="en"/>
              <a:t>Design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Interaction Design Approaches</a:t>
            </a:r>
            <a:endParaRPr/>
          </a:p>
        </p:txBody>
      </p:sp>
      <p:grpSp>
        <p:nvGrpSpPr>
          <p:cNvPr id="303" name="Google Shape;303;p33"/>
          <p:cNvGrpSpPr/>
          <p:nvPr/>
        </p:nvGrpSpPr>
        <p:grpSpPr>
          <a:xfrm>
            <a:off x="779375" y="1249575"/>
            <a:ext cx="1924070" cy="3711155"/>
            <a:chOff x="1118231" y="283725"/>
            <a:chExt cx="2151000" cy="4076400"/>
          </a:xfrm>
        </p:grpSpPr>
        <p:sp>
          <p:nvSpPr>
            <p:cNvPr id="304" name="Google Shape;304;p33"/>
            <p:cNvSpPr/>
            <p:nvPr/>
          </p:nvSpPr>
          <p:spPr>
            <a:xfrm>
              <a:off x="1178650" y="283725"/>
              <a:ext cx="2030400" cy="4076400"/>
            </a:xfrm>
            <a:prstGeom prst="rect">
              <a:avLst/>
            </a:prstGeom>
            <a:solidFill>
              <a:srgbClr val="1B78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33"/>
            <p:cNvSpPr/>
            <p:nvPr/>
          </p:nvSpPr>
          <p:spPr>
            <a:xfrm>
              <a:off x="1118231" y="341749"/>
              <a:ext cx="2030400" cy="1980600"/>
            </a:xfrm>
            <a:prstGeom prst="rect">
              <a:avLst/>
            </a:prstGeom>
            <a:solidFill>
              <a:srgbClr val="FFFFFF"/>
            </a:solidFill>
            <a:ln w="19050" cap="flat" cmpd="sng">
              <a:solidFill>
                <a:srgbClr val="1D7E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33"/>
            <p:cNvSpPr/>
            <p:nvPr/>
          </p:nvSpPr>
          <p:spPr>
            <a:xfrm>
              <a:off x="1118231" y="1476168"/>
              <a:ext cx="2151000" cy="608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1D7E74"/>
                  </a:solidFill>
                  <a:latin typeface="Roboto Medium"/>
                  <a:ea typeface="Roboto Medium"/>
                  <a:cs typeface="Roboto Medium"/>
                  <a:sym typeface="Roboto Medium"/>
                </a:rPr>
                <a:t>User Knows the best</a:t>
              </a:r>
              <a:endParaRPr sz="1400" b="0" i="0" u="none" strike="noStrike" cap="none">
                <a:solidFill>
                  <a:srgbClr val="1D7E74"/>
                </a:solidFill>
                <a:latin typeface="Roboto Medium"/>
                <a:ea typeface="Roboto Medium"/>
                <a:cs typeface="Roboto Medium"/>
                <a:sym typeface="Roboto Medium"/>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1D7E74"/>
                  </a:solidFill>
                  <a:latin typeface="Roboto Medium"/>
                  <a:ea typeface="Roboto Medium"/>
                  <a:cs typeface="Roboto Medium"/>
                  <a:sym typeface="Roboto Medium"/>
                </a:rPr>
                <a:t>User is the only guide</a:t>
              </a:r>
              <a:endParaRPr sz="1400" b="0" i="0" u="none" strike="noStrike" cap="none">
                <a:solidFill>
                  <a:srgbClr val="1D7E74"/>
                </a:solidFill>
                <a:latin typeface="Roboto Medium"/>
                <a:ea typeface="Roboto Medium"/>
                <a:cs typeface="Roboto Medium"/>
                <a:sym typeface="Roboto Medium"/>
              </a:endParaRPr>
            </a:p>
          </p:txBody>
        </p:sp>
        <p:sp>
          <p:nvSpPr>
            <p:cNvPr id="307" name="Google Shape;307;p33"/>
            <p:cNvSpPr/>
            <p:nvPr/>
          </p:nvSpPr>
          <p:spPr>
            <a:xfrm>
              <a:off x="1233850" y="386901"/>
              <a:ext cx="1815000" cy="67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1D7E74"/>
                  </a:solidFill>
                  <a:latin typeface="Roboto"/>
                  <a:ea typeface="Roboto"/>
                  <a:cs typeface="Roboto"/>
                  <a:sym typeface="Roboto"/>
                </a:rPr>
                <a:t>User</a:t>
              </a:r>
              <a:endParaRPr sz="2400" b="1" i="0" u="none" strike="noStrike" cap="none">
                <a:solidFill>
                  <a:srgbClr val="1D7E74"/>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1D7E74"/>
                  </a:solidFill>
                  <a:latin typeface="Roboto"/>
                  <a:ea typeface="Roboto"/>
                  <a:cs typeface="Roboto"/>
                  <a:sym typeface="Roboto"/>
                </a:rPr>
                <a:t>Centered</a:t>
              </a:r>
              <a:endParaRPr sz="2400" b="0" i="0" u="none" strike="noStrike" cap="none">
                <a:solidFill>
                  <a:srgbClr val="1D7E74"/>
                </a:solidFill>
                <a:latin typeface="Roboto Thin"/>
                <a:ea typeface="Roboto Thin"/>
                <a:cs typeface="Roboto Thin"/>
                <a:sym typeface="Roboto Thin"/>
              </a:endParaRPr>
            </a:p>
          </p:txBody>
        </p:sp>
        <p:sp>
          <p:nvSpPr>
            <p:cNvPr id="308" name="Google Shape;308;p33"/>
            <p:cNvSpPr/>
            <p:nvPr/>
          </p:nvSpPr>
          <p:spPr>
            <a:xfrm rot="5400000">
              <a:off x="1938871" y="2366894"/>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33"/>
            <p:cNvSpPr/>
            <p:nvPr/>
          </p:nvSpPr>
          <p:spPr>
            <a:xfrm>
              <a:off x="1118297" y="2753958"/>
              <a:ext cx="2030400" cy="1085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FFFFFF"/>
                  </a:solidFill>
                  <a:latin typeface="Roboto"/>
                  <a:ea typeface="Roboto"/>
                  <a:cs typeface="Roboto"/>
                  <a:sym typeface="Roboto"/>
                </a:rPr>
                <a:t>Designer's role is to translate the user needs and goals into the system solution</a:t>
              </a:r>
              <a:endParaRPr sz="1400" b="0" i="0" u="none" strike="noStrike" cap="none">
                <a:solidFill>
                  <a:srgbClr val="FFFFFF"/>
                </a:solidFill>
                <a:latin typeface="Roboto"/>
                <a:ea typeface="Roboto"/>
                <a:cs typeface="Roboto"/>
                <a:sym typeface="Roboto"/>
              </a:endParaRPr>
            </a:p>
          </p:txBody>
        </p:sp>
      </p:grpSp>
      <p:grpSp>
        <p:nvGrpSpPr>
          <p:cNvPr id="310" name="Google Shape;310;p33"/>
          <p:cNvGrpSpPr/>
          <p:nvPr/>
        </p:nvGrpSpPr>
        <p:grpSpPr>
          <a:xfrm>
            <a:off x="2684375" y="1249575"/>
            <a:ext cx="1870237" cy="3711155"/>
            <a:chOff x="1118231" y="283725"/>
            <a:chExt cx="2090819" cy="4076400"/>
          </a:xfrm>
        </p:grpSpPr>
        <p:sp>
          <p:nvSpPr>
            <p:cNvPr id="311" name="Google Shape;311;p33"/>
            <p:cNvSpPr/>
            <p:nvPr/>
          </p:nvSpPr>
          <p:spPr>
            <a:xfrm>
              <a:off x="1178650" y="283725"/>
              <a:ext cx="2030400" cy="40764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33"/>
            <p:cNvSpPr/>
            <p:nvPr/>
          </p:nvSpPr>
          <p:spPr>
            <a:xfrm>
              <a:off x="1118231" y="341749"/>
              <a:ext cx="2030400" cy="1980600"/>
            </a:xfrm>
            <a:prstGeom prst="rect">
              <a:avLst/>
            </a:prstGeom>
            <a:solidFill>
              <a:srgbClr val="FFFFFF"/>
            </a:solidFill>
            <a:ln w="1905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33"/>
            <p:cNvSpPr/>
            <p:nvPr/>
          </p:nvSpPr>
          <p:spPr>
            <a:xfrm>
              <a:off x="1233910" y="1476168"/>
              <a:ext cx="1914600" cy="608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3C78D8"/>
                  </a:solidFill>
                  <a:latin typeface="Roboto Medium"/>
                  <a:ea typeface="Roboto Medium"/>
                  <a:cs typeface="Roboto Medium"/>
                  <a:sym typeface="Roboto Medium"/>
                </a:rPr>
                <a:t>User Behavior is captured</a:t>
              </a:r>
              <a:endParaRPr sz="1400" b="0" i="0" u="none" strike="noStrike" cap="none">
                <a:solidFill>
                  <a:srgbClr val="3C78D8"/>
                </a:solidFill>
                <a:latin typeface="Roboto Medium"/>
                <a:ea typeface="Roboto Medium"/>
                <a:cs typeface="Roboto Medium"/>
                <a:sym typeface="Roboto Medium"/>
              </a:endParaRPr>
            </a:p>
          </p:txBody>
        </p:sp>
        <p:sp>
          <p:nvSpPr>
            <p:cNvPr id="314" name="Google Shape;314;p33"/>
            <p:cNvSpPr/>
            <p:nvPr/>
          </p:nvSpPr>
          <p:spPr>
            <a:xfrm>
              <a:off x="1233850" y="386901"/>
              <a:ext cx="1815000" cy="67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C78D8"/>
                  </a:solidFill>
                  <a:latin typeface="Roboto"/>
                  <a:ea typeface="Roboto"/>
                  <a:cs typeface="Roboto"/>
                  <a:sym typeface="Roboto"/>
                </a:rPr>
                <a:t>Activity</a:t>
              </a:r>
              <a:endParaRPr sz="2400" b="1" i="0" u="none" strike="noStrike" cap="none">
                <a:solidFill>
                  <a:srgbClr val="3C78D8"/>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C78D8"/>
                  </a:solidFill>
                  <a:latin typeface="Roboto"/>
                  <a:ea typeface="Roboto"/>
                  <a:cs typeface="Roboto"/>
                  <a:sym typeface="Roboto"/>
                </a:rPr>
                <a:t>Centered</a:t>
              </a:r>
              <a:endParaRPr sz="2400" b="0" i="0" u="none" strike="noStrike" cap="none">
                <a:solidFill>
                  <a:srgbClr val="3C78D8"/>
                </a:solidFill>
                <a:latin typeface="Roboto Thin"/>
                <a:ea typeface="Roboto Thin"/>
                <a:cs typeface="Roboto Thin"/>
                <a:sym typeface="Roboto Thin"/>
              </a:endParaRPr>
            </a:p>
          </p:txBody>
        </p:sp>
        <p:sp>
          <p:nvSpPr>
            <p:cNvPr id="315" name="Google Shape;315;p33"/>
            <p:cNvSpPr/>
            <p:nvPr/>
          </p:nvSpPr>
          <p:spPr>
            <a:xfrm rot="5400000">
              <a:off x="1938871" y="2366894"/>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33"/>
            <p:cNvSpPr/>
            <p:nvPr/>
          </p:nvSpPr>
          <p:spPr>
            <a:xfrm>
              <a:off x="1118297" y="2753958"/>
              <a:ext cx="2030400" cy="1085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FFFFFF"/>
                  </a:solidFill>
                  <a:latin typeface="Roboto"/>
                  <a:ea typeface="Roboto"/>
                  <a:cs typeface="Roboto"/>
                  <a:sym typeface="Roboto"/>
                </a:rPr>
                <a:t>User is important but his behavior not their needs and goals</a:t>
              </a:r>
              <a:endParaRPr sz="1400" b="0" i="0" u="none" strike="noStrike" cap="none">
                <a:solidFill>
                  <a:srgbClr val="FFFFFF"/>
                </a:solidFill>
                <a:latin typeface="Roboto"/>
                <a:ea typeface="Roboto"/>
                <a:cs typeface="Roboto"/>
                <a:sym typeface="Roboto"/>
              </a:endParaRPr>
            </a:p>
          </p:txBody>
        </p:sp>
      </p:grpSp>
      <p:grpSp>
        <p:nvGrpSpPr>
          <p:cNvPr id="317" name="Google Shape;317;p33"/>
          <p:cNvGrpSpPr/>
          <p:nvPr/>
        </p:nvGrpSpPr>
        <p:grpSpPr>
          <a:xfrm>
            <a:off x="4625800" y="1249575"/>
            <a:ext cx="1870237" cy="3711155"/>
            <a:chOff x="1118231" y="283725"/>
            <a:chExt cx="2090819" cy="4076400"/>
          </a:xfrm>
        </p:grpSpPr>
        <p:sp>
          <p:nvSpPr>
            <p:cNvPr id="318" name="Google Shape;318;p33"/>
            <p:cNvSpPr/>
            <p:nvPr/>
          </p:nvSpPr>
          <p:spPr>
            <a:xfrm>
              <a:off x="1178650" y="283725"/>
              <a:ext cx="2030400" cy="4076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33"/>
            <p:cNvSpPr/>
            <p:nvPr/>
          </p:nvSpPr>
          <p:spPr>
            <a:xfrm>
              <a:off x="1118231" y="341749"/>
              <a:ext cx="2030400" cy="1980600"/>
            </a:xfrm>
            <a:prstGeom prst="rect">
              <a:avLst/>
            </a:pr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33"/>
            <p:cNvSpPr/>
            <p:nvPr/>
          </p:nvSpPr>
          <p:spPr>
            <a:xfrm>
              <a:off x="1233910" y="1476168"/>
              <a:ext cx="1914600" cy="608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Roboto"/>
                  <a:ea typeface="Roboto"/>
                  <a:cs typeface="Roboto"/>
                  <a:sym typeface="Roboto"/>
                </a:rPr>
                <a:t>User set the goals of the system</a:t>
              </a:r>
              <a:endParaRPr sz="1200" b="0" i="0" u="none" strike="noStrike" cap="none">
                <a:solidFill>
                  <a:srgbClr val="000000"/>
                </a:solidFill>
                <a:latin typeface="Roboto Medium"/>
                <a:ea typeface="Roboto Medium"/>
                <a:cs typeface="Roboto Medium"/>
                <a:sym typeface="Roboto Medium"/>
              </a:endParaRPr>
            </a:p>
          </p:txBody>
        </p:sp>
        <p:sp>
          <p:nvSpPr>
            <p:cNvPr id="321" name="Google Shape;321;p33"/>
            <p:cNvSpPr/>
            <p:nvPr/>
          </p:nvSpPr>
          <p:spPr>
            <a:xfrm>
              <a:off x="1233850" y="386901"/>
              <a:ext cx="1815000" cy="67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chemeClr val="dk1"/>
                  </a:solidFill>
                  <a:latin typeface="Roboto"/>
                  <a:ea typeface="Roboto"/>
                  <a:cs typeface="Roboto"/>
                  <a:sym typeface="Roboto"/>
                </a:rPr>
                <a:t>System</a:t>
              </a:r>
              <a:endParaRPr sz="2400" b="0" i="0" u="none" strike="noStrike" cap="none">
                <a:solidFill>
                  <a:schemeClr val="dk1"/>
                </a:solidFill>
                <a:latin typeface="Roboto Thin"/>
                <a:ea typeface="Roboto Thin"/>
                <a:cs typeface="Roboto Thin"/>
                <a:sym typeface="Roboto Thin"/>
              </a:endParaRPr>
            </a:p>
          </p:txBody>
        </p:sp>
        <p:sp>
          <p:nvSpPr>
            <p:cNvPr id="322" name="Google Shape;322;p33"/>
            <p:cNvSpPr/>
            <p:nvPr/>
          </p:nvSpPr>
          <p:spPr>
            <a:xfrm rot="5400000">
              <a:off x="1938871" y="2366894"/>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33"/>
            <p:cNvSpPr/>
            <p:nvPr/>
          </p:nvSpPr>
          <p:spPr>
            <a:xfrm>
              <a:off x="1118297" y="2753958"/>
              <a:ext cx="2030400" cy="1085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400" b="0" i="0" u="none" strike="noStrike" cap="none">
                  <a:solidFill>
                    <a:srgbClr val="FFFFFF"/>
                  </a:solidFill>
                  <a:latin typeface="Roboto"/>
                  <a:ea typeface="Roboto"/>
                  <a:cs typeface="Roboto"/>
                  <a:sym typeface="Roboto"/>
                </a:rPr>
                <a:t>Structured, Rigorous, and Holistic</a:t>
              </a:r>
              <a:endParaRPr sz="1400" b="0" i="0" u="none" strike="noStrike" cap="none">
                <a:solidFill>
                  <a:srgbClr val="FFFFFF"/>
                </a:solidFill>
                <a:latin typeface="Roboto"/>
                <a:ea typeface="Roboto"/>
                <a:cs typeface="Roboto"/>
                <a:sym typeface="Roboto"/>
              </a:endParaRPr>
            </a:p>
          </p:txBody>
        </p:sp>
      </p:grpSp>
      <p:grpSp>
        <p:nvGrpSpPr>
          <p:cNvPr id="324" name="Google Shape;324;p33"/>
          <p:cNvGrpSpPr/>
          <p:nvPr/>
        </p:nvGrpSpPr>
        <p:grpSpPr>
          <a:xfrm>
            <a:off x="6567225" y="1249575"/>
            <a:ext cx="1870237" cy="3711155"/>
            <a:chOff x="1118231" y="283725"/>
            <a:chExt cx="2090819" cy="4076400"/>
          </a:xfrm>
        </p:grpSpPr>
        <p:sp>
          <p:nvSpPr>
            <p:cNvPr id="325" name="Google Shape;325;p33"/>
            <p:cNvSpPr/>
            <p:nvPr/>
          </p:nvSpPr>
          <p:spPr>
            <a:xfrm>
              <a:off x="1178650" y="283725"/>
              <a:ext cx="2030400" cy="4076400"/>
            </a:xfrm>
            <a:prstGeom prst="rect">
              <a:avLst/>
            </a:prstGeom>
            <a:solidFill>
              <a:srgbClr val="A61C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33"/>
            <p:cNvSpPr/>
            <p:nvPr/>
          </p:nvSpPr>
          <p:spPr>
            <a:xfrm>
              <a:off x="1118231" y="341749"/>
              <a:ext cx="2030400" cy="1980600"/>
            </a:xfrm>
            <a:prstGeom prst="rect">
              <a:avLst/>
            </a:prstGeom>
            <a:solidFill>
              <a:srgbClr val="FFFFFF"/>
            </a:solidFill>
            <a:ln w="19050" cap="flat" cmpd="sng">
              <a:solidFill>
                <a:srgbClr val="A61C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33"/>
            <p:cNvSpPr/>
            <p:nvPr/>
          </p:nvSpPr>
          <p:spPr>
            <a:xfrm>
              <a:off x="1233910" y="1476168"/>
              <a:ext cx="1914600" cy="608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A61C00"/>
                  </a:solidFill>
                  <a:latin typeface="Roboto"/>
                  <a:ea typeface="Roboto"/>
                  <a:cs typeface="Roboto"/>
                  <a:sym typeface="Roboto"/>
                </a:rPr>
                <a:t>Based on creativity and experience </a:t>
              </a:r>
              <a:endParaRPr sz="1200" b="0" i="0" u="none" strike="noStrike" cap="none">
                <a:solidFill>
                  <a:srgbClr val="A61C00"/>
                </a:solidFill>
                <a:latin typeface="Roboto Medium"/>
                <a:ea typeface="Roboto Medium"/>
                <a:cs typeface="Roboto Medium"/>
                <a:sym typeface="Roboto Medium"/>
              </a:endParaRPr>
            </a:p>
          </p:txBody>
        </p:sp>
        <p:sp>
          <p:nvSpPr>
            <p:cNvPr id="328" name="Google Shape;328;p33"/>
            <p:cNvSpPr/>
            <p:nvPr/>
          </p:nvSpPr>
          <p:spPr>
            <a:xfrm>
              <a:off x="1233850" y="386901"/>
              <a:ext cx="1815000" cy="67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A61C00"/>
                  </a:solidFill>
                  <a:latin typeface="Roboto"/>
                  <a:ea typeface="Roboto"/>
                  <a:cs typeface="Roboto"/>
                  <a:sym typeface="Roboto"/>
                </a:rPr>
                <a:t>Genius</a:t>
              </a:r>
              <a:endParaRPr sz="2400" b="0" i="0" u="none" strike="noStrike" cap="none">
                <a:solidFill>
                  <a:srgbClr val="A61C00"/>
                </a:solidFill>
                <a:latin typeface="Roboto Thin"/>
                <a:ea typeface="Roboto Thin"/>
                <a:cs typeface="Roboto Thin"/>
                <a:sym typeface="Roboto Thin"/>
              </a:endParaRPr>
            </a:p>
          </p:txBody>
        </p:sp>
        <p:sp>
          <p:nvSpPr>
            <p:cNvPr id="329" name="Google Shape;329;p33"/>
            <p:cNvSpPr/>
            <p:nvPr/>
          </p:nvSpPr>
          <p:spPr>
            <a:xfrm rot="5400000">
              <a:off x="1938871" y="2366894"/>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33"/>
            <p:cNvSpPr/>
            <p:nvPr/>
          </p:nvSpPr>
          <p:spPr>
            <a:xfrm>
              <a:off x="1118297" y="2753958"/>
              <a:ext cx="2030400" cy="1085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FFFFFF"/>
                  </a:solidFill>
                  <a:latin typeface="Roboto"/>
                  <a:ea typeface="Roboto"/>
                  <a:cs typeface="Roboto"/>
                  <a:sym typeface="Roboto"/>
                </a:rPr>
                <a:t>User only validates the ideas generated by the designer </a:t>
              </a:r>
              <a:endParaRPr sz="1400" b="0" i="0" u="none" strike="noStrike" cap="none">
                <a:solidFill>
                  <a:srgbClr val="FFFFFF"/>
                </a:solidFill>
                <a:latin typeface="Roboto"/>
                <a:ea typeface="Roboto"/>
                <a:cs typeface="Roboto"/>
                <a:sym typeface="Roboto"/>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Interaction Design Approaches</a:t>
            </a:r>
            <a:endParaRPr/>
          </a:p>
        </p:txBody>
      </p:sp>
      <p:grpSp>
        <p:nvGrpSpPr>
          <p:cNvPr id="336" name="Google Shape;336;p34"/>
          <p:cNvGrpSpPr/>
          <p:nvPr/>
        </p:nvGrpSpPr>
        <p:grpSpPr>
          <a:xfrm>
            <a:off x="779375" y="1249575"/>
            <a:ext cx="1924070" cy="3711155"/>
            <a:chOff x="1118231" y="283725"/>
            <a:chExt cx="2151000" cy="4076400"/>
          </a:xfrm>
        </p:grpSpPr>
        <p:sp>
          <p:nvSpPr>
            <p:cNvPr id="337" name="Google Shape;337;p34"/>
            <p:cNvSpPr/>
            <p:nvPr/>
          </p:nvSpPr>
          <p:spPr>
            <a:xfrm>
              <a:off x="1178650" y="283725"/>
              <a:ext cx="2030400" cy="4076400"/>
            </a:xfrm>
            <a:prstGeom prst="rect">
              <a:avLst/>
            </a:prstGeom>
            <a:solidFill>
              <a:srgbClr val="1B78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34"/>
            <p:cNvSpPr/>
            <p:nvPr/>
          </p:nvSpPr>
          <p:spPr>
            <a:xfrm>
              <a:off x="1118231" y="341749"/>
              <a:ext cx="2030400" cy="1980600"/>
            </a:xfrm>
            <a:prstGeom prst="rect">
              <a:avLst/>
            </a:prstGeom>
            <a:solidFill>
              <a:srgbClr val="FFFFFF"/>
            </a:solidFill>
            <a:ln w="19050" cap="flat" cmpd="sng">
              <a:solidFill>
                <a:srgbClr val="1D7E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34"/>
            <p:cNvSpPr/>
            <p:nvPr/>
          </p:nvSpPr>
          <p:spPr>
            <a:xfrm>
              <a:off x="1118231" y="1476168"/>
              <a:ext cx="2151000" cy="608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1D7E74"/>
                  </a:solidFill>
                  <a:highlight>
                    <a:srgbClr val="FFFF00"/>
                  </a:highlight>
                  <a:latin typeface="Roboto Medium"/>
                  <a:ea typeface="Roboto Medium"/>
                  <a:cs typeface="Roboto Medium"/>
                  <a:sym typeface="Roboto Medium"/>
                </a:rPr>
                <a:t>User </a:t>
              </a:r>
              <a:r>
                <a:rPr lang="en" sz="1400" b="0" i="0" u="none" strike="noStrike" cap="none">
                  <a:solidFill>
                    <a:srgbClr val="1D7E74"/>
                  </a:solidFill>
                  <a:latin typeface="Roboto Medium"/>
                  <a:ea typeface="Roboto Medium"/>
                  <a:cs typeface="Roboto Medium"/>
                  <a:sym typeface="Roboto Medium"/>
                </a:rPr>
                <a:t>Knows the best</a:t>
              </a:r>
              <a:endParaRPr sz="1400" b="0" i="0" u="none" strike="noStrike" cap="none">
                <a:solidFill>
                  <a:srgbClr val="1D7E74"/>
                </a:solidFill>
                <a:latin typeface="Roboto Medium"/>
                <a:ea typeface="Roboto Medium"/>
                <a:cs typeface="Roboto Medium"/>
                <a:sym typeface="Roboto Medium"/>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1D7E74"/>
                  </a:solidFill>
                  <a:highlight>
                    <a:srgbClr val="FFFF00"/>
                  </a:highlight>
                  <a:latin typeface="Roboto Medium"/>
                  <a:ea typeface="Roboto Medium"/>
                  <a:cs typeface="Roboto Medium"/>
                  <a:sym typeface="Roboto Medium"/>
                </a:rPr>
                <a:t>User </a:t>
              </a:r>
              <a:r>
                <a:rPr lang="en" sz="1400" b="0" i="0" u="none" strike="noStrike" cap="none">
                  <a:solidFill>
                    <a:srgbClr val="1D7E74"/>
                  </a:solidFill>
                  <a:latin typeface="Roboto Medium"/>
                  <a:ea typeface="Roboto Medium"/>
                  <a:cs typeface="Roboto Medium"/>
                  <a:sym typeface="Roboto Medium"/>
                </a:rPr>
                <a:t>is the only guide</a:t>
              </a:r>
              <a:endParaRPr sz="1400" b="0" i="0" u="none" strike="noStrike" cap="none">
                <a:solidFill>
                  <a:srgbClr val="1D7E74"/>
                </a:solidFill>
                <a:latin typeface="Roboto Medium"/>
                <a:ea typeface="Roboto Medium"/>
                <a:cs typeface="Roboto Medium"/>
                <a:sym typeface="Roboto Medium"/>
              </a:endParaRPr>
            </a:p>
          </p:txBody>
        </p:sp>
        <p:sp>
          <p:nvSpPr>
            <p:cNvPr id="340" name="Google Shape;340;p34"/>
            <p:cNvSpPr/>
            <p:nvPr/>
          </p:nvSpPr>
          <p:spPr>
            <a:xfrm>
              <a:off x="1233850" y="386901"/>
              <a:ext cx="1815000" cy="67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1D7E74"/>
                  </a:solidFill>
                  <a:latin typeface="Roboto"/>
                  <a:ea typeface="Roboto"/>
                  <a:cs typeface="Roboto"/>
                  <a:sym typeface="Roboto"/>
                </a:rPr>
                <a:t>User</a:t>
              </a:r>
              <a:endParaRPr sz="2400" b="1" i="0" u="none" strike="noStrike" cap="none">
                <a:solidFill>
                  <a:srgbClr val="1D7E74"/>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1D7E74"/>
                  </a:solidFill>
                  <a:latin typeface="Roboto"/>
                  <a:ea typeface="Roboto"/>
                  <a:cs typeface="Roboto"/>
                  <a:sym typeface="Roboto"/>
                </a:rPr>
                <a:t>Centered</a:t>
              </a:r>
              <a:endParaRPr sz="2400" b="0" i="0" u="none" strike="noStrike" cap="none">
                <a:solidFill>
                  <a:srgbClr val="1D7E74"/>
                </a:solidFill>
                <a:latin typeface="Roboto Thin"/>
                <a:ea typeface="Roboto Thin"/>
                <a:cs typeface="Roboto Thin"/>
                <a:sym typeface="Roboto Thin"/>
              </a:endParaRPr>
            </a:p>
          </p:txBody>
        </p:sp>
        <p:sp>
          <p:nvSpPr>
            <p:cNvPr id="341" name="Google Shape;341;p34"/>
            <p:cNvSpPr/>
            <p:nvPr/>
          </p:nvSpPr>
          <p:spPr>
            <a:xfrm rot="5400000">
              <a:off x="1938871" y="2366894"/>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34"/>
            <p:cNvSpPr/>
            <p:nvPr/>
          </p:nvSpPr>
          <p:spPr>
            <a:xfrm>
              <a:off x="1118297" y="2753958"/>
              <a:ext cx="2030400" cy="1085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FFFFFF"/>
                  </a:solidFill>
                  <a:latin typeface="Roboto"/>
                  <a:ea typeface="Roboto"/>
                  <a:cs typeface="Roboto"/>
                  <a:sym typeface="Roboto"/>
                </a:rPr>
                <a:t>Designer's role is to translate the user needs and goals into the system solution</a:t>
              </a:r>
              <a:endParaRPr sz="1400" b="0" i="0" u="none" strike="noStrike" cap="none">
                <a:solidFill>
                  <a:srgbClr val="FFFFFF"/>
                </a:solidFill>
                <a:latin typeface="Roboto"/>
                <a:ea typeface="Roboto"/>
                <a:cs typeface="Roboto"/>
                <a:sym typeface="Roboto"/>
              </a:endParaRPr>
            </a:p>
          </p:txBody>
        </p:sp>
      </p:grpSp>
      <p:grpSp>
        <p:nvGrpSpPr>
          <p:cNvPr id="343" name="Google Shape;343;p34"/>
          <p:cNvGrpSpPr/>
          <p:nvPr/>
        </p:nvGrpSpPr>
        <p:grpSpPr>
          <a:xfrm>
            <a:off x="2684375" y="1249575"/>
            <a:ext cx="1870237" cy="3711155"/>
            <a:chOff x="1118231" y="283725"/>
            <a:chExt cx="2090819" cy="4076400"/>
          </a:xfrm>
        </p:grpSpPr>
        <p:sp>
          <p:nvSpPr>
            <p:cNvPr id="344" name="Google Shape;344;p34"/>
            <p:cNvSpPr/>
            <p:nvPr/>
          </p:nvSpPr>
          <p:spPr>
            <a:xfrm>
              <a:off x="1178650" y="283725"/>
              <a:ext cx="2030400" cy="40764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34"/>
            <p:cNvSpPr/>
            <p:nvPr/>
          </p:nvSpPr>
          <p:spPr>
            <a:xfrm>
              <a:off x="1118231" y="341749"/>
              <a:ext cx="2030400" cy="1980600"/>
            </a:xfrm>
            <a:prstGeom prst="rect">
              <a:avLst/>
            </a:prstGeom>
            <a:solidFill>
              <a:srgbClr val="FFFFFF"/>
            </a:solidFill>
            <a:ln w="1905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34"/>
            <p:cNvSpPr/>
            <p:nvPr/>
          </p:nvSpPr>
          <p:spPr>
            <a:xfrm>
              <a:off x="1233910" y="1476168"/>
              <a:ext cx="1914600" cy="608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3C78D8"/>
                  </a:solidFill>
                  <a:highlight>
                    <a:srgbClr val="FFFF00"/>
                  </a:highlight>
                  <a:latin typeface="Roboto Medium"/>
                  <a:ea typeface="Roboto Medium"/>
                  <a:cs typeface="Roboto Medium"/>
                  <a:sym typeface="Roboto Medium"/>
                </a:rPr>
                <a:t>User </a:t>
              </a:r>
              <a:r>
                <a:rPr lang="en" sz="1400" b="0" i="0" u="none" strike="noStrike" cap="none">
                  <a:solidFill>
                    <a:srgbClr val="3C78D8"/>
                  </a:solidFill>
                  <a:latin typeface="Roboto Medium"/>
                  <a:ea typeface="Roboto Medium"/>
                  <a:cs typeface="Roboto Medium"/>
                  <a:sym typeface="Roboto Medium"/>
                </a:rPr>
                <a:t>Behavior is captured</a:t>
              </a:r>
              <a:endParaRPr sz="1400" b="0" i="0" u="none" strike="noStrike" cap="none">
                <a:solidFill>
                  <a:srgbClr val="3C78D8"/>
                </a:solidFill>
                <a:latin typeface="Roboto Medium"/>
                <a:ea typeface="Roboto Medium"/>
                <a:cs typeface="Roboto Medium"/>
                <a:sym typeface="Roboto Medium"/>
              </a:endParaRPr>
            </a:p>
          </p:txBody>
        </p:sp>
        <p:sp>
          <p:nvSpPr>
            <p:cNvPr id="347" name="Google Shape;347;p34"/>
            <p:cNvSpPr/>
            <p:nvPr/>
          </p:nvSpPr>
          <p:spPr>
            <a:xfrm>
              <a:off x="1233850" y="386901"/>
              <a:ext cx="1815000" cy="67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C78D8"/>
                  </a:solidFill>
                  <a:latin typeface="Roboto"/>
                  <a:ea typeface="Roboto"/>
                  <a:cs typeface="Roboto"/>
                  <a:sym typeface="Roboto"/>
                </a:rPr>
                <a:t>Activity</a:t>
              </a:r>
              <a:endParaRPr sz="2400" b="1" i="0" u="none" strike="noStrike" cap="none">
                <a:solidFill>
                  <a:srgbClr val="3C78D8"/>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C78D8"/>
                  </a:solidFill>
                  <a:latin typeface="Roboto"/>
                  <a:ea typeface="Roboto"/>
                  <a:cs typeface="Roboto"/>
                  <a:sym typeface="Roboto"/>
                </a:rPr>
                <a:t>Centered</a:t>
              </a:r>
              <a:endParaRPr sz="2400" b="0" i="0" u="none" strike="noStrike" cap="none">
                <a:solidFill>
                  <a:srgbClr val="3C78D8"/>
                </a:solidFill>
                <a:latin typeface="Roboto Thin"/>
                <a:ea typeface="Roboto Thin"/>
                <a:cs typeface="Roboto Thin"/>
                <a:sym typeface="Roboto Thin"/>
              </a:endParaRPr>
            </a:p>
          </p:txBody>
        </p:sp>
        <p:sp>
          <p:nvSpPr>
            <p:cNvPr id="348" name="Google Shape;348;p34"/>
            <p:cNvSpPr/>
            <p:nvPr/>
          </p:nvSpPr>
          <p:spPr>
            <a:xfrm rot="5400000">
              <a:off x="1938871" y="2366894"/>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34"/>
            <p:cNvSpPr/>
            <p:nvPr/>
          </p:nvSpPr>
          <p:spPr>
            <a:xfrm>
              <a:off x="1118297" y="2753958"/>
              <a:ext cx="2030400" cy="1085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000000"/>
                  </a:solidFill>
                  <a:highlight>
                    <a:srgbClr val="FFFF00"/>
                  </a:highlight>
                  <a:latin typeface="Roboto"/>
                  <a:ea typeface="Roboto"/>
                  <a:cs typeface="Roboto"/>
                  <a:sym typeface="Roboto"/>
                </a:rPr>
                <a:t>User </a:t>
              </a:r>
              <a:r>
                <a:rPr lang="en" sz="1400" b="0" i="0" u="none" strike="noStrike" cap="none">
                  <a:solidFill>
                    <a:srgbClr val="FFFFFF"/>
                  </a:solidFill>
                  <a:latin typeface="Roboto"/>
                  <a:ea typeface="Roboto"/>
                  <a:cs typeface="Roboto"/>
                  <a:sym typeface="Roboto"/>
                </a:rPr>
                <a:t>is important but his behavior not their needs and goals</a:t>
              </a:r>
              <a:endParaRPr sz="1400" b="0" i="0" u="none" strike="noStrike" cap="none">
                <a:solidFill>
                  <a:srgbClr val="FFFFFF"/>
                </a:solidFill>
                <a:latin typeface="Roboto"/>
                <a:ea typeface="Roboto"/>
                <a:cs typeface="Roboto"/>
                <a:sym typeface="Roboto"/>
              </a:endParaRPr>
            </a:p>
          </p:txBody>
        </p:sp>
      </p:grpSp>
      <p:grpSp>
        <p:nvGrpSpPr>
          <p:cNvPr id="350" name="Google Shape;350;p34"/>
          <p:cNvGrpSpPr/>
          <p:nvPr/>
        </p:nvGrpSpPr>
        <p:grpSpPr>
          <a:xfrm>
            <a:off x="4625800" y="1249575"/>
            <a:ext cx="1870237" cy="3711155"/>
            <a:chOff x="1118231" y="283725"/>
            <a:chExt cx="2090819" cy="4076400"/>
          </a:xfrm>
        </p:grpSpPr>
        <p:sp>
          <p:nvSpPr>
            <p:cNvPr id="351" name="Google Shape;351;p34"/>
            <p:cNvSpPr/>
            <p:nvPr/>
          </p:nvSpPr>
          <p:spPr>
            <a:xfrm>
              <a:off x="1178650" y="283725"/>
              <a:ext cx="2030400" cy="4076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34"/>
            <p:cNvSpPr/>
            <p:nvPr/>
          </p:nvSpPr>
          <p:spPr>
            <a:xfrm>
              <a:off x="1118231" y="341749"/>
              <a:ext cx="2030400" cy="1980600"/>
            </a:xfrm>
            <a:prstGeom prst="rect">
              <a:avLst/>
            </a:pr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34"/>
            <p:cNvSpPr/>
            <p:nvPr/>
          </p:nvSpPr>
          <p:spPr>
            <a:xfrm>
              <a:off x="1233910" y="1476168"/>
              <a:ext cx="1914600" cy="608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highlight>
                    <a:srgbClr val="FFFF00"/>
                  </a:highlight>
                  <a:latin typeface="Roboto"/>
                  <a:ea typeface="Roboto"/>
                  <a:cs typeface="Roboto"/>
                  <a:sym typeface="Roboto"/>
                </a:rPr>
                <a:t>User </a:t>
              </a:r>
              <a:r>
                <a:rPr lang="en" sz="1400" b="0" i="0" u="none" strike="noStrike" cap="none">
                  <a:solidFill>
                    <a:srgbClr val="000000"/>
                  </a:solidFill>
                  <a:latin typeface="Roboto"/>
                  <a:ea typeface="Roboto"/>
                  <a:cs typeface="Roboto"/>
                  <a:sym typeface="Roboto"/>
                </a:rPr>
                <a:t>set the goals of the system</a:t>
              </a:r>
              <a:endParaRPr sz="1200" b="0" i="0" u="none" strike="noStrike" cap="none">
                <a:solidFill>
                  <a:srgbClr val="000000"/>
                </a:solidFill>
                <a:latin typeface="Roboto Medium"/>
                <a:ea typeface="Roboto Medium"/>
                <a:cs typeface="Roboto Medium"/>
                <a:sym typeface="Roboto Medium"/>
              </a:endParaRPr>
            </a:p>
          </p:txBody>
        </p:sp>
        <p:sp>
          <p:nvSpPr>
            <p:cNvPr id="354" name="Google Shape;354;p34"/>
            <p:cNvSpPr/>
            <p:nvPr/>
          </p:nvSpPr>
          <p:spPr>
            <a:xfrm>
              <a:off x="1233850" y="386901"/>
              <a:ext cx="1815000" cy="67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chemeClr val="dk1"/>
                  </a:solidFill>
                  <a:latin typeface="Roboto"/>
                  <a:ea typeface="Roboto"/>
                  <a:cs typeface="Roboto"/>
                  <a:sym typeface="Roboto"/>
                </a:rPr>
                <a:t>System</a:t>
              </a:r>
              <a:endParaRPr sz="2400" b="0" i="0" u="none" strike="noStrike" cap="none">
                <a:solidFill>
                  <a:schemeClr val="dk1"/>
                </a:solidFill>
                <a:latin typeface="Roboto Thin"/>
                <a:ea typeface="Roboto Thin"/>
                <a:cs typeface="Roboto Thin"/>
                <a:sym typeface="Roboto Thin"/>
              </a:endParaRPr>
            </a:p>
          </p:txBody>
        </p:sp>
        <p:sp>
          <p:nvSpPr>
            <p:cNvPr id="355" name="Google Shape;355;p34"/>
            <p:cNvSpPr/>
            <p:nvPr/>
          </p:nvSpPr>
          <p:spPr>
            <a:xfrm rot="5400000">
              <a:off x="1938871" y="2366894"/>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34"/>
            <p:cNvSpPr/>
            <p:nvPr/>
          </p:nvSpPr>
          <p:spPr>
            <a:xfrm>
              <a:off x="1118297" y="2753958"/>
              <a:ext cx="2030400" cy="1085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400" b="0" i="0" u="none" strike="noStrike" cap="none">
                  <a:solidFill>
                    <a:srgbClr val="FFFFFF"/>
                  </a:solidFill>
                  <a:latin typeface="Roboto"/>
                  <a:ea typeface="Roboto"/>
                  <a:cs typeface="Roboto"/>
                  <a:sym typeface="Roboto"/>
                </a:rPr>
                <a:t>Structured, Rigorous, and Holistic</a:t>
              </a:r>
              <a:endParaRPr sz="1400" b="0" i="0" u="none" strike="noStrike" cap="none">
                <a:solidFill>
                  <a:srgbClr val="FFFFFF"/>
                </a:solidFill>
                <a:latin typeface="Roboto"/>
                <a:ea typeface="Roboto"/>
                <a:cs typeface="Roboto"/>
                <a:sym typeface="Roboto"/>
              </a:endParaRPr>
            </a:p>
          </p:txBody>
        </p:sp>
      </p:grpSp>
      <p:grpSp>
        <p:nvGrpSpPr>
          <p:cNvPr id="357" name="Google Shape;357;p34"/>
          <p:cNvGrpSpPr/>
          <p:nvPr/>
        </p:nvGrpSpPr>
        <p:grpSpPr>
          <a:xfrm>
            <a:off x="6567225" y="1249575"/>
            <a:ext cx="1870237" cy="3711155"/>
            <a:chOff x="1118231" y="283725"/>
            <a:chExt cx="2090819" cy="4076400"/>
          </a:xfrm>
        </p:grpSpPr>
        <p:sp>
          <p:nvSpPr>
            <p:cNvPr id="358" name="Google Shape;358;p34"/>
            <p:cNvSpPr/>
            <p:nvPr/>
          </p:nvSpPr>
          <p:spPr>
            <a:xfrm>
              <a:off x="1178650" y="283725"/>
              <a:ext cx="2030400" cy="4076400"/>
            </a:xfrm>
            <a:prstGeom prst="rect">
              <a:avLst/>
            </a:prstGeom>
            <a:solidFill>
              <a:srgbClr val="A61C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34"/>
            <p:cNvSpPr/>
            <p:nvPr/>
          </p:nvSpPr>
          <p:spPr>
            <a:xfrm>
              <a:off x="1118231" y="341749"/>
              <a:ext cx="2030400" cy="1980600"/>
            </a:xfrm>
            <a:prstGeom prst="rect">
              <a:avLst/>
            </a:prstGeom>
            <a:solidFill>
              <a:srgbClr val="FFFFFF"/>
            </a:solidFill>
            <a:ln w="19050" cap="flat" cmpd="sng">
              <a:solidFill>
                <a:srgbClr val="A61C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34"/>
            <p:cNvSpPr/>
            <p:nvPr/>
          </p:nvSpPr>
          <p:spPr>
            <a:xfrm>
              <a:off x="1233910" y="1476168"/>
              <a:ext cx="1914600" cy="608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A61C00"/>
                  </a:solidFill>
                  <a:latin typeface="Roboto"/>
                  <a:ea typeface="Roboto"/>
                  <a:cs typeface="Roboto"/>
                  <a:sym typeface="Roboto"/>
                </a:rPr>
                <a:t>Based on creativity and experience </a:t>
              </a:r>
              <a:endParaRPr sz="1200" b="0" i="0" u="none" strike="noStrike" cap="none">
                <a:solidFill>
                  <a:srgbClr val="A61C00"/>
                </a:solidFill>
                <a:latin typeface="Roboto Medium"/>
                <a:ea typeface="Roboto Medium"/>
                <a:cs typeface="Roboto Medium"/>
                <a:sym typeface="Roboto Medium"/>
              </a:endParaRPr>
            </a:p>
          </p:txBody>
        </p:sp>
        <p:sp>
          <p:nvSpPr>
            <p:cNvPr id="361" name="Google Shape;361;p34"/>
            <p:cNvSpPr/>
            <p:nvPr/>
          </p:nvSpPr>
          <p:spPr>
            <a:xfrm>
              <a:off x="1233850" y="386901"/>
              <a:ext cx="1815000" cy="67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A61C00"/>
                  </a:solidFill>
                  <a:latin typeface="Roboto"/>
                  <a:ea typeface="Roboto"/>
                  <a:cs typeface="Roboto"/>
                  <a:sym typeface="Roboto"/>
                </a:rPr>
                <a:t>Genius</a:t>
              </a:r>
              <a:endParaRPr sz="2400" b="0" i="0" u="none" strike="noStrike" cap="none">
                <a:solidFill>
                  <a:srgbClr val="A61C00"/>
                </a:solidFill>
                <a:latin typeface="Roboto Thin"/>
                <a:ea typeface="Roboto Thin"/>
                <a:cs typeface="Roboto Thin"/>
                <a:sym typeface="Roboto Thin"/>
              </a:endParaRPr>
            </a:p>
          </p:txBody>
        </p:sp>
        <p:sp>
          <p:nvSpPr>
            <p:cNvPr id="362" name="Google Shape;362;p34"/>
            <p:cNvSpPr/>
            <p:nvPr/>
          </p:nvSpPr>
          <p:spPr>
            <a:xfrm rot="5400000">
              <a:off x="1938871" y="2366894"/>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34"/>
            <p:cNvSpPr/>
            <p:nvPr/>
          </p:nvSpPr>
          <p:spPr>
            <a:xfrm>
              <a:off x="1118297" y="2753958"/>
              <a:ext cx="2030400" cy="1085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000000"/>
                  </a:solidFill>
                  <a:highlight>
                    <a:srgbClr val="FFFF00"/>
                  </a:highlight>
                  <a:latin typeface="Roboto"/>
                  <a:ea typeface="Roboto"/>
                  <a:cs typeface="Roboto"/>
                  <a:sym typeface="Roboto"/>
                </a:rPr>
                <a:t>User </a:t>
              </a:r>
              <a:r>
                <a:rPr lang="en" sz="1400" b="0" i="0" u="none" strike="noStrike" cap="none">
                  <a:solidFill>
                    <a:srgbClr val="FFFFFF"/>
                  </a:solidFill>
                  <a:latin typeface="Roboto"/>
                  <a:ea typeface="Roboto"/>
                  <a:cs typeface="Roboto"/>
                  <a:sym typeface="Roboto"/>
                </a:rPr>
                <a:t>only validates the ideas generated by the designer </a:t>
              </a:r>
              <a:endParaRPr sz="1400" b="0" i="0" u="none" strike="noStrike" cap="none">
                <a:solidFill>
                  <a:srgbClr val="FFFFFF"/>
                </a:solidFill>
                <a:latin typeface="Roboto"/>
                <a:ea typeface="Roboto"/>
                <a:cs typeface="Roboto"/>
                <a:sym typeface="Roboto"/>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User Intervention</a:t>
            </a:r>
            <a:endParaRPr/>
          </a:p>
        </p:txBody>
      </p:sp>
      <p:sp>
        <p:nvSpPr>
          <p:cNvPr id="369" name="Google Shape;369;p3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Involving Users in Design (Prototypes)</a:t>
            </a:r>
            <a:endParaRPr/>
          </a:p>
          <a:p>
            <a:pPr marL="457200" lvl="0" indent="-342900" algn="l" rtl="0">
              <a:lnSpc>
                <a:spcPct val="115000"/>
              </a:lnSpc>
              <a:spcBef>
                <a:spcPts val="0"/>
              </a:spcBef>
              <a:spcAft>
                <a:spcPts val="0"/>
              </a:spcAft>
              <a:buSzPts val="1800"/>
              <a:buChar char="●"/>
            </a:pPr>
            <a:r>
              <a:rPr lang="en"/>
              <a:t>Expectation Management (Disappointment = Expectation / Reality)</a:t>
            </a:r>
            <a:endParaRPr/>
          </a:p>
          <a:p>
            <a:pPr marL="457200" lvl="0" indent="-342900" algn="l" rtl="0">
              <a:lnSpc>
                <a:spcPct val="115000"/>
              </a:lnSpc>
              <a:spcBef>
                <a:spcPts val="0"/>
              </a:spcBef>
              <a:spcAft>
                <a:spcPts val="0"/>
              </a:spcAft>
              <a:buSzPts val="1800"/>
              <a:buChar char="●"/>
            </a:pPr>
            <a:r>
              <a:rPr lang="en"/>
              <a:t>Ownership</a:t>
            </a:r>
            <a:endParaRPr/>
          </a:p>
          <a:p>
            <a:pPr marL="0" lvl="0" indent="0" algn="l" rtl="0">
              <a:lnSpc>
                <a:spcPct val="115000"/>
              </a:lnSpc>
              <a:spcBef>
                <a:spcPts val="1600"/>
              </a:spcBef>
              <a:spcAft>
                <a:spcPts val="0"/>
              </a:spcAft>
              <a:buSzPts val="1800"/>
              <a:buNone/>
            </a:pPr>
            <a:endParaRPr/>
          </a:p>
          <a:p>
            <a:pPr marL="0" lvl="0" indent="0" algn="l" rtl="0">
              <a:lnSpc>
                <a:spcPct val="115000"/>
              </a:lnSpc>
              <a:spcBef>
                <a:spcPts val="1600"/>
              </a:spcBef>
              <a:spcAft>
                <a:spcPts val="0"/>
              </a:spcAft>
              <a:buSzPts val="1800"/>
              <a:buNone/>
            </a:pPr>
            <a:endParaRPr/>
          </a:p>
          <a:p>
            <a:pPr marL="0" lvl="0" indent="0" algn="l" rtl="0">
              <a:lnSpc>
                <a:spcPct val="115000"/>
              </a:lnSpc>
              <a:spcBef>
                <a:spcPts val="1600"/>
              </a:spcBef>
              <a:spcAft>
                <a:spcPts val="1600"/>
              </a:spcAft>
              <a:buSzPts val="1800"/>
              <a:buNone/>
            </a:pPr>
            <a:endParaRPr/>
          </a:p>
        </p:txBody>
      </p:sp>
      <p:sp>
        <p:nvSpPr>
          <p:cNvPr id="370" name="Google Shape;370;p35"/>
          <p:cNvSpPr/>
          <p:nvPr/>
        </p:nvSpPr>
        <p:spPr>
          <a:xfrm>
            <a:off x="1322325" y="3320100"/>
            <a:ext cx="6516000" cy="387000"/>
          </a:xfrm>
          <a:prstGeom prst="lef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35"/>
          <p:cNvSpPr txBox="1"/>
          <p:nvPr/>
        </p:nvSpPr>
        <p:spPr>
          <a:xfrm>
            <a:off x="782900" y="2571750"/>
            <a:ext cx="1720200" cy="57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000000"/>
                </a:solidFill>
                <a:latin typeface="Arial"/>
                <a:ea typeface="Arial"/>
                <a:cs typeface="Arial"/>
                <a:sym typeface="Arial"/>
              </a:rPr>
              <a:t>Co-Opted</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(Partime/Fulltime, Short/Long Period)</a:t>
            </a:r>
            <a:endParaRPr sz="1400" b="0" i="0" u="none" strike="noStrike" cap="none">
              <a:solidFill>
                <a:srgbClr val="000000"/>
              </a:solidFill>
              <a:latin typeface="Arial"/>
              <a:ea typeface="Arial"/>
              <a:cs typeface="Arial"/>
              <a:sym typeface="Arial"/>
            </a:endParaRPr>
          </a:p>
        </p:txBody>
      </p:sp>
      <p:sp>
        <p:nvSpPr>
          <p:cNvPr id="372" name="Google Shape;372;p35"/>
          <p:cNvSpPr txBox="1"/>
          <p:nvPr/>
        </p:nvSpPr>
        <p:spPr>
          <a:xfrm>
            <a:off x="6741075" y="2571750"/>
            <a:ext cx="1720200" cy="57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000000"/>
                </a:solidFill>
                <a:latin typeface="Arial"/>
                <a:ea typeface="Arial"/>
                <a:cs typeface="Arial"/>
                <a:sym typeface="Arial"/>
              </a:rPr>
              <a:t>Newsletters</a:t>
            </a:r>
            <a:r>
              <a:rPr lang="en" sz="1400" b="0" i="0" u="none" strike="noStrike" cap="none">
                <a:solidFill>
                  <a:srgbClr val="000000"/>
                </a:solidFill>
                <a:latin typeface="Arial"/>
                <a:ea typeface="Arial"/>
                <a:cs typeface="Arial"/>
                <a:sym typeface="Arial"/>
              </a:rPr>
              <a:t> (Seminars &amp; Workshops)</a:t>
            </a:r>
            <a:endParaRPr sz="1400" b="0" i="0" u="none" strike="noStrike" cap="none">
              <a:solidFill>
                <a:srgbClr val="000000"/>
              </a:solidFill>
              <a:latin typeface="Arial"/>
              <a:ea typeface="Arial"/>
              <a:cs typeface="Arial"/>
              <a:sym typeface="Arial"/>
            </a:endParaRPr>
          </a:p>
        </p:txBody>
      </p:sp>
      <p:pic>
        <p:nvPicPr>
          <p:cNvPr id="373" name="Google Shape;373;p35"/>
          <p:cNvPicPr preferRelativeResize="0"/>
          <p:nvPr/>
        </p:nvPicPr>
        <p:blipFill rotWithShape="1">
          <a:blip r:embed="rId3">
            <a:alphaModFix/>
          </a:blip>
          <a:srcRect/>
          <a:stretch/>
        </p:blipFill>
        <p:spPr>
          <a:xfrm>
            <a:off x="1033425" y="3780925"/>
            <a:ext cx="1087300" cy="1087300"/>
          </a:xfrm>
          <a:prstGeom prst="rect">
            <a:avLst/>
          </a:prstGeom>
          <a:noFill/>
          <a:ln>
            <a:noFill/>
          </a:ln>
        </p:spPr>
      </p:pic>
      <p:pic>
        <p:nvPicPr>
          <p:cNvPr id="374" name="Google Shape;374;p35"/>
          <p:cNvPicPr preferRelativeResize="0"/>
          <p:nvPr/>
        </p:nvPicPr>
        <p:blipFill rotWithShape="1">
          <a:blip r:embed="rId4">
            <a:alphaModFix/>
          </a:blip>
          <a:srcRect/>
          <a:stretch/>
        </p:blipFill>
        <p:spPr>
          <a:xfrm>
            <a:off x="7242848" y="3780923"/>
            <a:ext cx="901025" cy="8046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Who are the users?</a:t>
            </a:r>
            <a:endParaRPr/>
          </a:p>
        </p:txBody>
      </p:sp>
      <p:sp>
        <p:nvSpPr>
          <p:cNvPr id="380" name="Google Shape;380;p3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
              <a:t>Identifying the users is not straightforward !</a:t>
            </a:r>
            <a:endParaRPr/>
          </a:p>
        </p:txBody>
      </p:sp>
      <p:grpSp>
        <p:nvGrpSpPr>
          <p:cNvPr id="381" name="Google Shape;381;p36"/>
          <p:cNvGrpSpPr/>
          <p:nvPr/>
        </p:nvGrpSpPr>
        <p:grpSpPr>
          <a:xfrm>
            <a:off x="6038025" y="3325610"/>
            <a:ext cx="2469661" cy="1384500"/>
            <a:chOff x="6038025" y="2598925"/>
            <a:chExt cx="2469661" cy="1384500"/>
          </a:xfrm>
        </p:grpSpPr>
        <p:cxnSp>
          <p:nvCxnSpPr>
            <p:cNvPr id="382" name="Google Shape;382;p36"/>
            <p:cNvCxnSpPr/>
            <p:nvPr/>
          </p:nvCxnSpPr>
          <p:spPr>
            <a:xfrm>
              <a:off x="6038025" y="3312550"/>
              <a:ext cx="582000" cy="0"/>
            </a:xfrm>
            <a:prstGeom prst="straightConnector1">
              <a:avLst/>
            </a:prstGeom>
            <a:noFill/>
            <a:ln w="9525" cap="flat" cmpd="sng">
              <a:solidFill>
                <a:srgbClr val="C2C2C2"/>
              </a:solidFill>
              <a:prstDash val="solid"/>
              <a:round/>
              <a:headEnd type="none" w="sm" len="sm"/>
              <a:tailEnd type="none" w="sm" len="sm"/>
            </a:ln>
          </p:spPr>
        </p:cxnSp>
        <p:sp>
          <p:nvSpPr>
            <p:cNvPr id="383" name="Google Shape;383;p36"/>
            <p:cNvSpPr txBox="1"/>
            <p:nvPr/>
          </p:nvSpPr>
          <p:spPr>
            <a:xfrm>
              <a:off x="6640486" y="2598925"/>
              <a:ext cx="1867200" cy="1384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rgbClr val="000000"/>
                  </a:solidFill>
                  <a:latin typeface="Roboto"/>
                  <a:ea typeface="Roboto"/>
                  <a:cs typeface="Roboto"/>
                  <a:sym typeface="Roboto"/>
                </a:rPr>
                <a:t>Tertiary Users</a:t>
              </a:r>
              <a:endParaRPr sz="1200" b="1" i="0" u="none" strike="noStrike" cap="none">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1200"/>
                <a:buFont typeface="Arial"/>
                <a:buNone/>
              </a:pPr>
              <a:endParaRPr sz="1200" b="1" i="0" u="none" strike="noStrike" cap="none">
                <a:solidFill>
                  <a:srgbClr val="000000"/>
                </a:solidFill>
                <a:latin typeface="Roboto"/>
                <a:ea typeface="Roboto"/>
                <a:cs typeface="Roboto"/>
                <a:sym typeface="Roboto"/>
              </a:endParaRPr>
            </a:p>
            <a:p>
              <a:pPr marL="0" marR="0" lvl="0" indent="0" algn="l" rtl="0">
                <a:lnSpc>
                  <a:spcPct val="100000"/>
                </a:lnSpc>
                <a:spcBef>
                  <a:spcPts val="0"/>
                </a:spcBef>
                <a:spcAft>
                  <a:spcPts val="1600"/>
                </a:spcAft>
                <a:buClr>
                  <a:srgbClr val="000000"/>
                </a:buClr>
                <a:buSzPts val="1100"/>
                <a:buFont typeface="Arial"/>
                <a:buNone/>
              </a:pPr>
              <a:r>
                <a:rPr lang="en" sz="1100" b="0" i="0" u="none" strike="noStrike" cap="none">
                  <a:solidFill>
                    <a:srgbClr val="000000"/>
                  </a:solidFill>
                  <a:latin typeface="Roboto"/>
                  <a:ea typeface="Roboto"/>
                  <a:cs typeface="Roboto"/>
                  <a:sym typeface="Roboto"/>
                </a:rPr>
                <a:t>are those affected by the introduction of the system or who will influence its purchase</a:t>
              </a:r>
              <a:endParaRPr sz="1100" b="1" i="0" u="none" strike="noStrike" cap="none">
                <a:solidFill>
                  <a:srgbClr val="000000"/>
                </a:solidFill>
                <a:latin typeface="Roboto"/>
                <a:ea typeface="Roboto"/>
                <a:cs typeface="Roboto"/>
                <a:sym typeface="Roboto"/>
              </a:endParaRPr>
            </a:p>
          </p:txBody>
        </p:sp>
        <p:sp>
          <p:nvSpPr>
            <p:cNvPr id="384" name="Google Shape;384;p36"/>
            <p:cNvSpPr/>
            <p:nvPr/>
          </p:nvSpPr>
          <p:spPr>
            <a:xfrm>
              <a:off x="6424027" y="3212150"/>
              <a:ext cx="198600" cy="198300"/>
            </a:xfrm>
            <a:prstGeom prst="ellipse">
              <a:avLst/>
            </a:prstGeom>
            <a:solidFill>
              <a:srgbClr val="D8382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36"/>
            <p:cNvSpPr txBox="1"/>
            <p:nvPr/>
          </p:nvSpPr>
          <p:spPr>
            <a:xfrm>
              <a:off x="6399017" y="3156109"/>
              <a:ext cx="247500" cy="312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1600"/>
                </a:spcAft>
                <a:buClr>
                  <a:srgbClr val="000000"/>
                </a:buClr>
                <a:buSzPts val="800"/>
                <a:buFont typeface="Arial"/>
                <a:buNone/>
              </a:pPr>
              <a:r>
                <a:rPr lang="en" sz="800" b="0" i="0" u="none" strike="noStrike" cap="none">
                  <a:solidFill>
                    <a:srgbClr val="FFFFFF"/>
                  </a:solidFill>
                  <a:latin typeface="Roboto"/>
                  <a:ea typeface="Roboto"/>
                  <a:cs typeface="Roboto"/>
                  <a:sym typeface="Roboto"/>
                </a:rPr>
                <a:t>3</a:t>
              </a:r>
              <a:endParaRPr sz="800" b="0" i="0" u="none" strike="noStrike" cap="none">
                <a:solidFill>
                  <a:srgbClr val="FFFFFF"/>
                </a:solidFill>
                <a:latin typeface="Roboto"/>
                <a:ea typeface="Roboto"/>
                <a:cs typeface="Roboto"/>
                <a:sym typeface="Roboto"/>
              </a:endParaRPr>
            </a:p>
          </p:txBody>
        </p:sp>
      </p:grpSp>
      <p:grpSp>
        <p:nvGrpSpPr>
          <p:cNvPr id="386" name="Google Shape;386;p36"/>
          <p:cNvGrpSpPr/>
          <p:nvPr/>
        </p:nvGrpSpPr>
        <p:grpSpPr>
          <a:xfrm>
            <a:off x="444700" y="2553125"/>
            <a:ext cx="3186350" cy="1384500"/>
            <a:chOff x="444700" y="1844095"/>
            <a:chExt cx="3186350" cy="1384500"/>
          </a:xfrm>
        </p:grpSpPr>
        <p:sp>
          <p:nvSpPr>
            <p:cNvPr id="387" name="Google Shape;387;p36"/>
            <p:cNvSpPr txBox="1"/>
            <p:nvPr/>
          </p:nvSpPr>
          <p:spPr>
            <a:xfrm>
              <a:off x="444700" y="1844095"/>
              <a:ext cx="2058900" cy="13845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200"/>
                <a:buFont typeface="Arial"/>
                <a:buNone/>
              </a:pPr>
              <a:r>
                <a:rPr lang="en" sz="1200" b="1" i="0" u="none" strike="noStrike" cap="none">
                  <a:solidFill>
                    <a:srgbClr val="000000"/>
                  </a:solidFill>
                  <a:latin typeface="Roboto"/>
                  <a:ea typeface="Roboto"/>
                  <a:cs typeface="Roboto"/>
                  <a:sym typeface="Roboto"/>
                </a:rPr>
                <a:t>Secondary Users</a:t>
              </a:r>
              <a:endParaRPr sz="1200" b="1" i="0" u="none" strike="noStrike" cap="none">
                <a:solidFill>
                  <a:srgbClr val="000000"/>
                </a:solidFill>
                <a:latin typeface="Roboto"/>
                <a:ea typeface="Roboto"/>
                <a:cs typeface="Roboto"/>
                <a:sym typeface="Roboto"/>
              </a:endParaRPr>
            </a:p>
            <a:p>
              <a:pPr marL="0" marR="0" lvl="0" indent="0" algn="r" rtl="0">
                <a:lnSpc>
                  <a:spcPct val="100000"/>
                </a:lnSpc>
                <a:spcBef>
                  <a:spcPts val="0"/>
                </a:spcBef>
                <a:spcAft>
                  <a:spcPts val="0"/>
                </a:spcAft>
                <a:buClr>
                  <a:srgbClr val="000000"/>
                </a:buClr>
                <a:buSzPts val="1200"/>
                <a:buFont typeface="Arial"/>
                <a:buNone/>
              </a:pPr>
              <a:endParaRPr sz="1200" b="1" i="0" u="none" strike="noStrike" cap="none">
                <a:solidFill>
                  <a:srgbClr val="000000"/>
                </a:solidFill>
                <a:latin typeface="Roboto"/>
                <a:ea typeface="Roboto"/>
                <a:cs typeface="Roboto"/>
                <a:sym typeface="Roboto"/>
              </a:endParaRPr>
            </a:p>
            <a:p>
              <a:pPr marL="0" marR="0" lvl="0" indent="0" algn="r" rtl="0">
                <a:lnSpc>
                  <a:spcPct val="100000"/>
                </a:lnSpc>
                <a:spcBef>
                  <a:spcPts val="0"/>
                </a:spcBef>
                <a:spcAft>
                  <a:spcPts val="1600"/>
                </a:spcAft>
                <a:buClr>
                  <a:srgbClr val="000000"/>
                </a:buClr>
                <a:buSzPts val="1100"/>
                <a:buFont typeface="Arial"/>
                <a:buNone/>
              </a:pPr>
              <a:r>
                <a:rPr lang="en" sz="1100" b="0" i="0" u="none" strike="noStrike" cap="none">
                  <a:solidFill>
                    <a:srgbClr val="000000"/>
                  </a:solidFill>
                  <a:latin typeface="Roboto"/>
                  <a:ea typeface="Roboto"/>
                  <a:cs typeface="Roboto"/>
                  <a:sym typeface="Roboto"/>
                </a:rPr>
                <a:t>occasional users or those who use the system through an intermediary</a:t>
              </a:r>
              <a:endParaRPr sz="1100" b="1" i="0" u="none" strike="noStrike" cap="none">
                <a:solidFill>
                  <a:srgbClr val="000000"/>
                </a:solidFill>
                <a:latin typeface="Roboto"/>
                <a:ea typeface="Roboto"/>
                <a:cs typeface="Roboto"/>
                <a:sym typeface="Roboto"/>
              </a:endParaRPr>
            </a:p>
          </p:txBody>
        </p:sp>
        <p:cxnSp>
          <p:nvCxnSpPr>
            <p:cNvPr id="388" name="Google Shape;388;p36"/>
            <p:cNvCxnSpPr/>
            <p:nvPr/>
          </p:nvCxnSpPr>
          <p:spPr>
            <a:xfrm rot="10800000">
              <a:off x="2587350" y="2536350"/>
              <a:ext cx="1043700" cy="0"/>
            </a:xfrm>
            <a:prstGeom prst="straightConnector1">
              <a:avLst/>
            </a:prstGeom>
            <a:noFill/>
            <a:ln w="9525" cap="flat" cmpd="sng">
              <a:solidFill>
                <a:srgbClr val="C2C2C2"/>
              </a:solidFill>
              <a:prstDash val="solid"/>
              <a:round/>
              <a:headEnd type="none" w="sm" len="sm"/>
              <a:tailEnd type="none" w="sm" len="sm"/>
            </a:ln>
          </p:spPr>
        </p:cxnSp>
        <p:sp>
          <p:nvSpPr>
            <p:cNvPr id="389" name="Google Shape;389;p36"/>
            <p:cNvSpPr/>
            <p:nvPr/>
          </p:nvSpPr>
          <p:spPr>
            <a:xfrm>
              <a:off x="2523501" y="2431050"/>
              <a:ext cx="198600" cy="198300"/>
            </a:xfrm>
            <a:prstGeom prst="ellipse">
              <a:avLst/>
            </a:prstGeom>
            <a:solidFill>
              <a:srgbClr val="B02C2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36"/>
            <p:cNvSpPr txBox="1"/>
            <p:nvPr/>
          </p:nvSpPr>
          <p:spPr>
            <a:xfrm>
              <a:off x="2498491" y="2373759"/>
              <a:ext cx="247500" cy="312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1600"/>
                </a:spcAft>
                <a:buClr>
                  <a:srgbClr val="000000"/>
                </a:buClr>
                <a:buSzPts val="800"/>
                <a:buFont typeface="Arial"/>
                <a:buNone/>
              </a:pPr>
              <a:r>
                <a:rPr lang="en" sz="800" b="0" i="0" u="none" strike="noStrike" cap="none">
                  <a:solidFill>
                    <a:srgbClr val="FFFFFF"/>
                  </a:solidFill>
                  <a:latin typeface="Roboto"/>
                  <a:ea typeface="Roboto"/>
                  <a:cs typeface="Roboto"/>
                  <a:sym typeface="Roboto"/>
                </a:rPr>
                <a:t>2</a:t>
              </a:r>
              <a:endParaRPr sz="800" b="0" i="0" u="none" strike="noStrike" cap="none">
                <a:solidFill>
                  <a:srgbClr val="FFFFFF"/>
                </a:solidFill>
                <a:latin typeface="Roboto"/>
                <a:ea typeface="Roboto"/>
                <a:cs typeface="Roboto"/>
                <a:sym typeface="Roboto"/>
              </a:endParaRPr>
            </a:p>
          </p:txBody>
        </p:sp>
      </p:grpSp>
      <p:grpSp>
        <p:nvGrpSpPr>
          <p:cNvPr id="391" name="Google Shape;391;p36"/>
          <p:cNvGrpSpPr/>
          <p:nvPr/>
        </p:nvGrpSpPr>
        <p:grpSpPr>
          <a:xfrm>
            <a:off x="4908100" y="1651950"/>
            <a:ext cx="3776274" cy="1384500"/>
            <a:chOff x="4908100" y="889955"/>
            <a:chExt cx="3776274" cy="1384500"/>
          </a:xfrm>
        </p:grpSpPr>
        <p:cxnSp>
          <p:nvCxnSpPr>
            <p:cNvPr id="392" name="Google Shape;392;p36"/>
            <p:cNvCxnSpPr/>
            <p:nvPr/>
          </p:nvCxnSpPr>
          <p:spPr>
            <a:xfrm>
              <a:off x="4908100" y="1593250"/>
              <a:ext cx="1715100" cy="0"/>
            </a:xfrm>
            <a:prstGeom prst="straightConnector1">
              <a:avLst/>
            </a:prstGeom>
            <a:noFill/>
            <a:ln w="9525" cap="flat" cmpd="sng">
              <a:solidFill>
                <a:srgbClr val="C2C2C2"/>
              </a:solidFill>
              <a:prstDash val="solid"/>
              <a:round/>
              <a:headEnd type="none" w="sm" len="sm"/>
              <a:tailEnd type="none" w="sm" len="sm"/>
            </a:ln>
          </p:spPr>
        </p:cxnSp>
        <p:sp>
          <p:nvSpPr>
            <p:cNvPr id="393" name="Google Shape;393;p36"/>
            <p:cNvSpPr txBox="1"/>
            <p:nvPr/>
          </p:nvSpPr>
          <p:spPr>
            <a:xfrm>
              <a:off x="6640474" y="889955"/>
              <a:ext cx="2043900" cy="1384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rgbClr val="000000"/>
                  </a:solidFill>
                  <a:latin typeface="Roboto"/>
                  <a:ea typeface="Roboto"/>
                  <a:cs typeface="Roboto"/>
                  <a:sym typeface="Roboto"/>
                </a:rPr>
                <a:t>Primary Users</a:t>
              </a:r>
              <a:endParaRPr sz="1200" b="1" i="0" u="none" strike="noStrike" cap="none">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1200"/>
                <a:buFont typeface="Arial"/>
                <a:buNone/>
              </a:pPr>
              <a:endParaRPr sz="1200" b="1" i="0" u="none" strike="noStrike" cap="none">
                <a:solidFill>
                  <a:srgbClr val="000000"/>
                </a:solidFill>
                <a:latin typeface="Roboto"/>
                <a:ea typeface="Roboto"/>
                <a:cs typeface="Roboto"/>
                <a:sym typeface="Roboto"/>
              </a:endParaRPr>
            </a:p>
            <a:p>
              <a:pPr marL="0" marR="0" lvl="0" indent="0" algn="l" rtl="0">
                <a:lnSpc>
                  <a:spcPct val="100000"/>
                </a:lnSpc>
                <a:spcBef>
                  <a:spcPts val="0"/>
                </a:spcBef>
                <a:spcAft>
                  <a:spcPts val="1600"/>
                </a:spcAft>
                <a:buClr>
                  <a:srgbClr val="000000"/>
                </a:buClr>
                <a:buSzPts val="1100"/>
                <a:buFont typeface="Arial"/>
                <a:buNone/>
              </a:pPr>
              <a:r>
                <a:rPr lang="en" sz="1100" b="0" i="0" u="none" strike="noStrike" cap="none">
                  <a:solidFill>
                    <a:srgbClr val="000000"/>
                  </a:solidFill>
                  <a:latin typeface="Roboto"/>
                  <a:ea typeface="Roboto"/>
                  <a:cs typeface="Roboto"/>
                  <a:sym typeface="Roboto"/>
                </a:rPr>
                <a:t>are those likely to be frequent hands-on users of the system</a:t>
              </a:r>
              <a:endParaRPr sz="1100" b="1" i="0" u="none" strike="noStrike" cap="none">
                <a:solidFill>
                  <a:srgbClr val="000000"/>
                </a:solidFill>
                <a:latin typeface="Roboto"/>
                <a:ea typeface="Roboto"/>
                <a:cs typeface="Roboto"/>
                <a:sym typeface="Roboto"/>
              </a:endParaRPr>
            </a:p>
          </p:txBody>
        </p:sp>
        <p:sp>
          <p:nvSpPr>
            <p:cNvPr id="394" name="Google Shape;394;p36"/>
            <p:cNvSpPr/>
            <p:nvPr/>
          </p:nvSpPr>
          <p:spPr>
            <a:xfrm>
              <a:off x="6427830" y="1493307"/>
              <a:ext cx="198600" cy="198300"/>
            </a:xfrm>
            <a:prstGeom prst="ellipse">
              <a:avLst/>
            </a:prstGeom>
            <a:solidFill>
              <a:srgbClr val="A72A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36"/>
            <p:cNvSpPr txBox="1"/>
            <p:nvPr/>
          </p:nvSpPr>
          <p:spPr>
            <a:xfrm>
              <a:off x="6402820" y="1436790"/>
              <a:ext cx="247500" cy="312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1600"/>
                </a:spcAft>
                <a:buClr>
                  <a:srgbClr val="000000"/>
                </a:buClr>
                <a:buSzPts val="800"/>
                <a:buFont typeface="Arial"/>
                <a:buNone/>
              </a:pPr>
              <a:r>
                <a:rPr lang="en" sz="800" b="0" i="0" u="none" strike="noStrike" cap="none">
                  <a:solidFill>
                    <a:srgbClr val="FFFFFF"/>
                  </a:solidFill>
                  <a:latin typeface="Roboto"/>
                  <a:ea typeface="Roboto"/>
                  <a:cs typeface="Roboto"/>
                  <a:sym typeface="Roboto"/>
                </a:rPr>
                <a:t>1</a:t>
              </a:r>
              <a:endParaRPr sz="800" b="0" i="0" u="none" strike="noStrike" cap="none">
                <a:solidFill>
                  <a:srgbClr val="FFFFFF"/>
                </a:solidFill>
                <a:latin typeface="Roboto"/>
                <a:ea typeface="Roboto"/>
                <a:cs typeface="Roboto"/>
                <a:sym typeface="Roboto"/>
              </a:endParaRPr>
            </a:p>
          </p:txBody>
        </p:sp>
      </p:grpSp>
      <p:grpSp>
        <p:nvGrpSpPr>
          <p:cNvPr id="396" name="Google Shape;396;p36"/>
          <p:cNvGrpSpPr/>
          <p:nvPr/>
        </p:nvGrpSpPr>
        <p:grpSpPr>
          <a:xfrm>
            <a:off x="2814594" y="1860150"/>
            <a:ext cx="3514811" cy="3252002"/>
            <a:chOff x="2991269" y="1153325"/>
            <a:chExt cx="3514811" cy="3252002"/>
          </a:xfrm>
        </p:grpSpPr>
        <p:sp>
          <p:nvSpPr>
            <p:cNvPr id="397" name="Google Shape;397;p36"/>
            <p:cNvSpPr/>
            <p:nvPr/>
          </p:nvSpPr>
          <p:spPr>
            <a:xfrm>
              <a:off x="3477586" y="2585458"/>
              <a:ext cx="2541910" cy="950456"/>
            </a:xfrm>
            <a:custGeom>
              <a:avLst/>
              <a:gdLst/>
              <a:ahLst/>
              <a:cxnLst/>
              <a:rect l="l" t="t" r="r" b="b"/>
              <a:pathLst>
                <a:path w="126826" h="43529" extrusionOk="0">
                  <a:moveTo>
                    <a:pt x="0" y="20002"/>
                  </a:moveTo>
                  <a:lnTo>
                    <a:pt x="63389" y="43529"/>
                  </a:lnTo>
                  <a:lnTo>
                    <a:pt x="126826" y="19907"/>
                  </a:lnTo>
                  <a:lnTo>
                    <a:pt x="63580" y="0"/>
                  </a:lnTo>
                  <a:close/>
                </a:path>
              </a:pathLst>
            </a:custGeom>
            <a:solidFill>
              <a:srgbClr val="D9D9D9"/>
            </a:solidFill>
            <a:ln>
              <a:noFill/>
            </a:ln>
          </p:spPr>
        </p:sp>
        <p:sp>
          <p:nvSpPr>
            <p:cNvPr id="398" name="Google Shape;398;p36"/>
            <p:cNvSpPr/>
            <p:nvPr/>
          </p:nvSpPr>
          <p:spPr>
            <a:xfrm>
              <a:off x="2991269" y="3020977"/>
              <a:ext cx="1758228" cy="1384350"/>
            </a:xfrm>
            <a:custGeom>
              <a:avLst/>
              <a:gdLst/>
              <a:ahLst/>
              <a:cxnLst/>
              <a:rect l="l" t="t" r="r" b="b"/>
              <a:pathLst>
                <a:path w="87725" h="63817" extrusionOk="0">
                  <a:moveTo>
                    <a:pt x="24288" y="0"/>
                  </a:moveTo>
                  <a:lnTo>
                    <a:pt x="0" y="29908"/>
                  </a:lnTo>
                  <a:lnTo>
                    <a:pt x="87725" y="63817"/>
                  </a:lnTo>
                  <a:lnTo>
                    <a:pt x="87725" y="42291"/>
                  </a:lnTo>
                  <a:lnTo>
                    <a:pt x="87725" y="23526"/>
                  </a:lnTo>
                  <a:close/>
                </a:path>
              </a:pathLst>
            </a:custGeom>
            <a:solidFill>
              <a:srgbClr val="802017"/>
            </a:solidFill>
            <a:ln>
              <a:noFill/>
            </a:ln>
          </p:spPr>
        </p:sp>
        <p:sp>
          <p:nvSpPr>
            <p:cNvPr id="399" name="Google Shape;399;p36"/>
            <p:cNvSpPr/>
            <p:nvPr/>
          </p:nvSpPr>
          <p:spPr>
            <a:xfrm flipH="1">
              <a:off x="4747852" y="3020977"/>
              <a:ext cx="1758228" cy="1384350"/>
            </a:xfrm>
            <a:custGeom>
              <a:avLst/>
              <a:gdLst/>
              <a:ahLst/>
              <a:cxnLst/>
              <a:rect l="l" t="t" r="r" b="b"/>
              <a:pathLst>
                <a:path w="87725" h="63817" extrusionOk="0">
                  <a:moveTo>
                    <a:pt x="24288" y="0"/>
                  </a:moveTo>
                  <a:lnTo>
                    <a:pt x="0" y="29908"/>
                  </a:lnTo>
                  <a:lnTo>
                    <a:pt x="87725" y="63817"/>
                  </a:lnTo>
                  <a:lnTo>
                    <a:pt x="87725" y="42291"/>
                  </a:lnTo>
                  <a:lnTo>
                    <a:pt x="87725" y="23526"/>
                  </a:lnTo>
                  <a:close/>
                </a:path>
              </a:pathLst>
            </a:custGeom>
            <a:solidFill>
              <a:srgbClr val="D83829"/>
            </a:solidFill>
            <a:ln>
              <a:noFill/>
            </a:ln>
          </p:spPr>
        </p:sp>
        <p:sp>
          <p:nvSpPr>
            <p:cNvPr id="400" name="Google Shape;400;p36"/>
            <p:cNvSpPr/>
            <p:nvPr/>
          </p:nvSpPr>
          <p:spPr>
            <a:xfrm>
              <a:off x="3969199" y="2001324"/>
              <a:ext cx="1565850" cy="585863"/>
            </a:xfrm>
            <a:custGeom>
              <a:avLst/>
              <a:gdLst/>
              <a:ahLst/>
              <a:cxnLst/>
              <a:rect l="l" t="t" r="r" b="b"/>
              <a:pathLst>
                <a:path w="24053" h="8150" extrusionOk="0">
                  <a:moveTo>
                    <a:pt x="0" y="3827"/>
                  </a:moveTo>
                  <a:lnTo>
                    <a:pt x="11976" y="8150"/>
                  </a:lnTo>
                  <a:lnTo>
                    <a:pt x="24053" y="3827"/>
                  </a:lnTo>
                  <a:lnTo>
                    <a:pt x="12126" y="0"/>
                  </a:lnTo>
                  <a:close/>
                </a:path>
              </a:pathLst>
            </a:custGeom>
            <a:solidFill>
              <a:srgbClr val="D9D9D9"/>
            </a:solidFill>
            <a:ln>
              <a:noFill/>
            </a:ln>
          </p:spPr>
        </p:sp>
        <p:sp>
          <p:nvSpPr>
            <p:cNvPr id="401" name="Google Shape;401;p36"/>
            <p:cNvSpPr/>
            <p:nvPr/>
          </p:nvSpPr>
          <p:spPr>
            <a:xfrm>
              <a:off x="3563255" y="2275837"/>
              <a:ext cx="1189300" cy="1015326"/>
            </a:xfrm>
            <a:custGeom>
              <a:avLst/>
              <a:gdLst/>
              <a:ahLst/>
              <a:cxnLst/>
              <a:rect l="l" t="t" r="r" b="b"/>
              <a:pathLst>
                <a:path w="18238" h="14114" extrusionOk="0">
                  <a:moveTo>
                    <a:pt x="6262" y="0"/>
                  </a:moveTo>
                  <a:lnTo>
                    <a:pt x="18238" y="4324"/>
                  </a:lnTo>
                  <a:lnTo>
                    <a:pt x="18238" y="14114"/>
                  </a:lnTo>
                  <a:lnTo>
                    <a:pt x="0" y="7554"/>
                  </a:lnTo>
                  <a:close/>
                </a:path>
              </a:pathLst>
            </a:custGeom>
            <a:solidFill>
              <a:srgbClr val="802017"/>
            </a:solidFill>
            <a:ln>
              <a:noFill/>
            </a:ln>
          </p:spPr>
        </p:sp>
        <p:sp>
          <p:nvSpPr>
            <p:cNvPr id="402" name="Google Shape;402;p36"/>
            <p:cNvSpPr/>
            <p:nvPr/>
          </p:nvSpPr>
          <p:spPr>
            <a:xfrm flipH="1">
              <a:off x="4749365" y="2275837"/>
              <a:ext cx="1189300" cy="1015326"/>
            </a:xfrm>
            <a:custGeom>
              <a:avLst/>
              <a:gdLst/>
              <a:ahLst/>
              <a:cxnLst/>
              <a:rect l="l" t="t" r="r" b="b"/>
              <a:pathLst>
                <a:path w="18238" h="14114" extrusionOk="0">
                  <a:moveTo>
                    <a:pt x="6262" y="0"/>
                  </a:moveTo>
                  <a:lnTo>
                    <a:pt x="18238" y="4324"/>
                  </a:lnTo>
                  <a:lnTo>
                    <a:pt x="18238" y="14114"/>
                  </a:lnTo>
                  <a:lnTo>
                    <a:pt x="0" y="7554"/>
                  </a:lnTo>
                  <a:close/>
                </a:path>
              </a:pathLst>
            </a:custGeom>
            <a:solidFill>
              <a:srgbClr val="B02C20"/>
            </a:solidFill>
            <a:ln>
              <a:noFill/>
            </a:ln>
          </p:spPr>
        </p:sp>
        <p:sp>
          <p:nvSpPr>
            <p:cNvPr id="403" name="Google Shape;403;p36"/>
            <p:cNvSpPr/>
            <p:nvPr/>
          </p:nvSpPr>
          <p:spPr>
            <a:xfrm>
              <a:off x="4059061" y="1153325"/>
              <a:ext cx="693508" cy="1201140"/>
            </a:xfrm>
            <a:custGeom>
              <a:avLst/>
              <a:gdLst/>
              <a:ahLst/>
              <a:cxnLst/>
              <a:rect l="l" t="t" r="r" b="b"/>
              <a:pathLst>
                <a:path w="10635" h="16697" extrusionOk="0">
                  <a:moveTo>
                    <a:pt x="10635" y="0"/>
                  </a:moveTo>
                  <a:lnTo>
                    <a:pt x="0" y="12722"/>
                  </a:lnTo>
                  <a:lnTo>
                    <a:pt x="10635" y="16697"/>
                  </a:lnTo>
                  <a:close/>
                </a:path>
              </a:pathLst>
            </a:custGeom>
            <a:solidFill>
              <a:srgbClr val="802017"/>
            </a:solidFill>
            <a:ln>
              <a:noFill/>
            </a:ln>
          </p:spPr>
        </p:sp>
        <p:sp>
          <p:nvSpPr>
            <p:cNvPr id="404" name="Google Shape;404;p36"/>
            <p:cNvSpPr/>
            <p:nvPr/>
          </p:nvSpPr>
          <p:spPr>
            <a:xfrm flipH="1">
              <a:off x="4749350" y="1153325"/>
              <a:ext cx="693508" cy="1201140"/>
            </a:xfrm>
            <a:custGeom>
              <a:avLst/>
              <a:gdLst/>
              <a:ahLst/>
              <a:cxnLst/>
              <a:rect l="l" t="t" r="r" b="b"/>
              <a:pathLst>
                <a:path w="10635" h="16697" extrusionOk="0">
                  <a:moveTo>
                    <a:pt x="10635" y="0"/>
                  </a:moveTo>
                  <a:lnTo>
                    <a:pt x="0" y="12722"/>
                  </a:lnTo>
                  <a:lnTo>
                    <a:pt x="10635" y="16697"/>
                  </a:lnTo>
                  <a:close/>
                </a:path>
              </a:pathLst>
            </a:custGeom>
            <a:solidFill>
              <a:srgbClr val="A72A1E"/>
            </a:solidFill>
            <a:ln>
              <a:noFill/>
            </a:ln>
          </p:spPr>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User-Centered Design</a:t>
            </a:r>
            <a:endParaRPr/>
          </a:p>
        </p:txBody>
      </p:sp>
      <p:grpSp>
        <p:nvGrpSpPr>
          <p:cNvPr id="410" name="Google Shape;410;p37"/>
          <p:cNvGrpSpPr/>
          <p:nvPr/>
        </p:nvGrpSpPr>
        <p:grpSpPr>
          <a:xfrm>
            <a:off x="379327" y="1174175"/>
            <a:ext cx="3364782" cy="3240548"/>
            <a:chOff x="1293737" y="1258050"/>
            <a:chExt cx="2726286" cy="2547000"/>
          </a:xfrm>
        </p:grpSpPr>
        <p:sp>
          <p:nvSpPr>
            <p:cNvPr id="411" name="Google Shape;411;p37"/>
            <p:cNvSpPr/>
            <p:nvPr/>
          </p:nvSpPr>
          <p:spPr>
            <a:xfrm rot="2700000">
              <a:off x="2286374" y="1011412"/>
              <a:ext cx="561726" cy="3040276"/>
            </a:xfrm>
            <a:prstGeom prst="roundRect">
              <a:avLst>
                <a:gd name="adj" fmla="val 50000"/>
              </a:avLst>
            </a:prstGeom>
            <a:solidFill>
              <a:srgbClr val="0944A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37"/>
            <p:cNvSpPr/>
            <p:nvPr/>
          </p:nvSpPr>
          <p:spPr>
            <a:xfrm>
              <a:off x="1510752" y="3205393"/>
              <a:ext cx="374100" cy="374100"/>
            </a:xfrm>
            <a:prstGeom prst="ellipse">
              <a:avLst/>
            </a:prstGeom>
            <a:solidFill>
              <a:srgbClr val="FFFFFF"/>
            </a:solidFill>
            <a:ln>
              <a:noFill/>
            </a:ln>
            <a:effectLst>
              <a:outerShdw blurRad="228600" dist="50800" dir="5400000" algn="tl" rotWithShape="0">
                <a:srgbClr val="000000">
                  <a:alpha val="54509"/>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0944A1"/>
                  </a:solidFill>
                  <a:latin typeface="Roboto"/>
                  <a:ea typeface="Roboto"/>
                  <a:cs typeface="Roboto"/>
                  <a:sym typeface="Roboto"/>
                </a:rPr>
                <a:t>1</a:t>
              </a:r>
              <a:endParaRPr sz="1400" b="1" i="0" u="none" strike="noStrike" cap="none">
                <a:solidFill>
                  <a:srgbClr val="0944A1"/>
                </a:solidFill>
                <a:latin typeface="Roboto"/>
                <a:ea typeface="Roboto"/>
                <a:cs typeface="Roboto"/>
                <a:sym typeface="Roboto"/>
              </a:endParaRPr>
            </a:p>
          </p:txBody>
        </p:sp>
        <p:sp>
          <p:nvSpPr>
            <p:cNvPr id="413" name="Google Shape;413;p37"/>
            <p:cNvSpPr txBox="1"/>
            <p:nvPr/>
          </p:nvSpPr>
          <p:spPr>
            <a:xfrm rot="-2700000">
              <a:off x="1501398" y="2241353"/>
              <a:ext cx="2332604" cy="393293"/>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800"/>
                <a:buFont typeface="Arial"/>
                <a:buNone/>
              </a:pPr>
              <a:r>
                <a:rPr lang="en" sz="1800" b="1" i="0" u="none" strike="noStrike" cap="none">
                  <a:solidFill>
                    <a:schemeClr val="lt1"/>
                  </a:solidFill>
                  <a:latin typeface="Roboto"/>
                  <a:ea typeface="Roboto"/>
                  <a:cs typeface="Roboto"/>
                  <a:sym typeface="Roboto"/>
                </a:rPr>
                <a:t>Goals &amp; </a:t>
              </a:r>
              <a:r>
                <a:rPr lang="en" sz="1800" b="1" i="0" u="none" strike="noStrike" cap="none">
                  <a:solidFill>
                    <a:srgbClr val="FFFFFF"/>
                  </a:solidFill>
                  <a:latin typeface="Roboto"/>
                  <a:ea typeface="Roboto"/>
                  <a:cs typeface="Roboto"/>
                  <a:sym typeface="Roboto"/>
                </a:rPr>
                <a:t>Tasks</a:t>
              </a:r>
              <a:endParaRPr sz="1800" b="1" i="0" u="none" strike="noStrike" cap="none">
                <a:solidFill>
                  <a:srgbClr val="FFFFFF"/>
                </a:solidFill>
                <a:latin typeface="Roboto"/>
                <a:ea typeface="Roboto"/>
                <a:cs typeface="Roboto"/>
                <a:sym typeface="Roboto"/>
              </a:endParaRPr>
            </a:p>
          </p:txBody>
        </p:sp>
        <p:sp>
          <p:nvSpPr>
            <p:cNvPr id="414" name="Google Shape;414;p37"/>
            <p:cNvSpPr txBox="1"/>
            <p:nvPr/>
          </p:nvSpPr>
          <p:spPr>
            <a:xfrm rot="-2700000">
              <a:off x="1959709" y="2550697"/>
              <a:ext cx="2203628" cy="50742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1400"/>
                <a:buFont typeface="Arial"/>
                <a:buNone/>
              </a:pPr>
              <a:r>
                <a:rPr lang="en" sz="1400" b="0" i="0" u="none" strike="noStrike" cap="none">
                  <a:solidFill>
                    <a:srgbClr val="000000"/>
                  </a:solidFill>
                  <a:latin typeface="Roboto"/>
                  <a:ea typeface="Roboto"/>
                  <a:cs typeface="Roboto"/>
                  <a:sym typeface="Roboto"/>
                </a:rPr>
                <a:t>What and how user does his/her job</a:t>
              </a:r>
              <a:endParaRPr sz="1400" b="1" i="0" u="none" strike="noStrike" cap="none">
                <a:solidFill>
                  <a:srgbClr val="000000"/>
                </a:solidFill>
                <a:latin typeface="Roboto"/>
                <a:ea typeface="Roboto"/>
                <a:cs typeface="Roboto"/>
                <a:sym typeface="Roboto"/>
              </a:endParaRPr>
            </a:p>
          </p:txBody>
        </p:sp>
      </p:grpSp>
      <p:grpSp>
        <p:nvGrpSpPr>
          <p:cNvPr id="415" name="Google Shape;415;p37"/>
          <p:cNvGrpSpPr/>
          <p:nvPr/>
        </p:nvGrpSpPr>
        <p:grpSpPr>
          <a:xfrm>
            <a:off x="2736922" y="1174175"/>
            <a:ext cx="3364784" cy="3240548"/>
            <a:chOff x="3203958" y="1258050"/>
            <a:chExt cx="2726287" cy="2547000"/>
          </a:xfrm>
        </p:grpSpPr>
        <p:sp>
          <p:nvSpPr>
            <p:cNvPr id="416" name="Google Shape;416;p37"/>
            <p:cNvSpPr/>
            <p:nvPr/>
          </p:nvSpPr>
          <p:spPr>
            <a:xfrm rot="2700000">
              <a:off x="4196595" y="1011412"/>
              <a:ext cx="561726" cy="3040276"/>
            </a:xfrm>
            <a:prstGeom prst="roundRect">
              <a:avLst>
                <a:gd name="adj" fmla="val 50000"/>
              </a:avLst>
            </a:prstGeom>
            <a:solidFill>
              <a:srgbClr val="0D5D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37"/>
            <p:cNvSpPr/>
            <p:nvPr/>
          </p:nvSpPr>
          <p:spPr>
            <a:xfrm>
              <a:off x="3420974" y="3205393"/>
              <a:ext cx="374100" cy="374100"/>
            </a:xfrm>
            <a:prstGeom prst="ellipse">
              <a:avLst/>
            </a:prstGeom>
            <a:solidFill>
              <a:srgbClr val="FFFFFF"/>
            </a:solidFill>
            <a:ln>
              <a:noFill/>
            </a:ln>
            <a:effectLst>
              <a:outerShdw blurRad="228600" dist="50800" dir="5400000" algn="tl" rotWithShape="0">
                <a:srgbClr val="000000">
                  <a:alpha val="54509"/>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0D5DDF"/>
                  </a:solidFill>
                  <a:latin typeface="Roboto"/>
                  <a:ea typeface="Roboto"/>
                  <a:cs typeface="Roboto"/>
                  <a:sym typeface="Roboto"/>
                </a:rPr>
                <a:t>2</a:t>
              </a:r>
              <a:endParaRPr sz="1400" b="1" i="0" u="none" strike="noStrike" cap="none">
                <a:solidFill>
                  <a:srgbClr val="0D5DDF"/>
                </a:solidFill>
                <a:latin typeface="Roboto"/>
                <a:ea typeface="Roboto"/>
                <a:cs typeface="Roboto"/>
                <a:sym typeface="Roboto"/>
              </a:endParaRPr>
            </a:p>
          </p:txBody>
        </p:sp>
        <p:sp>
          <p:nvSpPr>
            <p:cNvPr id="418" name="Google Shape;418;p37"/>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700"/>
                <a:buFont typeface="Arial"/>
                <a:buNone/>
              </a:pPr>
              <a:r>
                <a:rPr lang="en" sz="1700" b="1" i="0" u="none" strike="noStrike" cap="none">
                  <a:solidFill>
                    <a:srgbClr val="FFFFFF"/>
                  </a:solidFill>
                  <a:latin typeface="Roboto"/>
                  <a:ea typeface="Roboto"/>
                  <a:cs typeface="Roboto"/>
                  <a:sym typeface="Roboto"/>
                </a:rPr>
                <a:t>Behavior and Context of use</a:t>
              </a:r>
              <a:endParaRPr sz="1700" b="1" i="0" u="none" strike="noStrike" cap="none">
                <a:solidFill>
                  <a:srgbClr val="FFFFFF"/>
                </a:solidFill>
                <a:latin typeface="Roboto"/>
                <a:ea typeface="Roboto"/>
                <a:cs typeface="Roboto"/>
                <a:sym typeface="Roboto"/>
              </a:endParaRPr>
            </a:p>
          </p:txBody>
        </p:sp>
        <p:sp>
          <p:nvSpPr>
            <p:cNvPr id="419" name="Google Shape;419;p37"/>
            <p:cNvSpPr txBox="1"/>
            <p:nvPr/>
          </p:nvSpPr>
          <p:spPr>
            <a:xfrm rot="-2700000">
              <a:off x="3869931" y="2550697"/>
              <a:ext cx="2203628" cy="50742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1400"/>
                <a:buFont typeface="Arial"/>
                <a:buNone/>
              </a:pPr>
              <a:r>
                <a:rPr lang="en" sz="1400" b="0" i="0" u="none" strike="noStrike" cap="none">
                  <a:solidFill>
                    <a:srgbClr val="000000"/>
                  </a:solidFill>
                  <a:latin typeface="Roboto"/>
                  <a:ea typeface="Roboto"/>
                  <a:cs typeface="Roboto"/>
                  <a:sym typeface="Roboto"/>
                </a:rPr>
                <a:t>priorities, preferences, and implicit intentions</a:t>
              </a:r>
              <a:endParaRPr sz="1400" b="1" i="0" u="none" strike="noStrike" cap="none">
                <a:solidFill>
                  <a:srgbClr val="000000"/>
                </a:solidFill>
                <a:latin typeface="Roboto"/>
                <a:ea typeface="Roboto"/>
                <a:cs typeface="Roboto"/>
                <a:sym typeface="Roboto"/>
              </a:endParaRPr>
            </a:p>
          </p:txBody>
        </p:sp>
      </p:grpSp>
      <p:grpSp>
        <p:nvGrpSpPr>
          <p:cNvPr id="420" name="Google Shape;420;p37"/>
          <p:cNvGrpSpPr/>
          <p:nvPr/>
        </p:nvGrpSpPr>
        <p:grpSpPr>
          <a:xfrm>
            <a:off x="5106609" y="1174175"/>
            <a:ext cx="3793187" cy="3240548"/>
            <a:chOff x="5123977" y="1258050"/>
            <a:chExt cx="3073398" cy="2547000"/>
          </a:xfrm>
        </p:grpSpPr>
        <p:sp>
          <p:nvSpPr>
            <p:cNvPr id="421" name="Google Shape;421;p37"/>
            <p:cNvSpPr/>
            <p:nvPr/>
          </p:nvSpPr>
          <p:spPr>
            <a:xfrm rot="2700000">
              <a:off x="6116614" y="1011412"/>
              <a:ext cx="561726" cy="3040276"/>
            </a:xfrm>
            <a:prstGeom prst="roundRect">
              <a:avLst>
                <a:gd name="adj" fmla="val 50000"/>
              </a:avLst>
            </a:prstGeom>
            <a:solidFill>
              <a:srgbClr val="307B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37"/>
            <p:cNvSpPr/>
            <p:nvPr/>
          </p:nvSpPr>
          <p:spPr>
            <a:xfrm>
              <a:off x="5340992" y="3205393"/>
              <a:ext cx="374100" cy="374100"/>
            </a:xfrm>
            <a:prstGeom prst="ellipse">
              <a:avLst/>
            </a:prstGeom>
            <a:solidFill>
              <a:srgbClr val="FFFFFF"/>
            </a:solidFill>
            <a:ln>
              <a:noFill/>
            </a:ln>
            <a:effectLst>
              <a:outerShdw blurRad="228600" dist="50800" dir="5400000" algn="tl" rotWithShape="0">
                <a:srgbClr val="000000">
                  <a:alpha val="54509"/>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307BF3"/>
                  </a:solidFill>
                  <a:latin typeface="Roboto"/>
                  <a:ea typeface="Roboto"/>
                  <a:cs typeface="Roboto"/>
                  <a:sym typeface="Roboto"/>
                </a:rPr>
                <a:t>3</a:t>
              </a:r>
              <a:endParaRPr sz="1400" b="1" i="0" u="none" strike="noStrike" cap="none">
                <a:solidFill>
                  <a:srgbClr val="307BF3"/>
                </a:solidFill>
                <a:latin typeface="Roboto"/>
                <a:ea typeface="Roboto"/>
                <a:cs typeface="Roboto"/>
                <a:sym typeface="Roboto"/>
              </a:endParaRPr>
            </a:p>
          </p:txBody>
        </p:sp>
        <p:sp>
          <p:nvSpPr>
            <p:cNvPr id="423" name="Google Shape;423;p37"/>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800"/>
                <a:buFont typeface="Arial"/>
                <a:buNone/>
              </a:pPr>
              <a:r>
                <a:rPr lang="en" sz="1800" b="1" i="0" u="none" strike="noStrike" cap="none">
                  <a:solidFill>
                    <a:srgbClr val="FFFFFF"/>
                  </a:solidFill>
                  <a:latin typeface="Roboto"/>
                  <a:ea typeface="Roboto"/>
                  <a:cs typeface="Roboto"/>
                  <a:sym typeface="Roboto"/>
                </a:rPr>
                <a:t>Users Characteristics</a:t>
              </a:r>
              <a:endParaRPr sz="1800" b="1" i="0" u="none" strike="noStrike" cap="none">
                <a:solidFill>
                  <a:srgbClr val="FFFFFF"/>
                </a:solidFill>
                <a:latin typeface="Roboto"/>
                <a:ea typeface="Roboto"/>
                <a:cs typeface="Roboto"/>
                <a:sym typeface="Roboto"/>
              </a:endParaRPr>
            </a:p>
          </p:txBody>
        </p:sp>
        <p:sp>
          <p:nvSpPr>
            <p:cNvPr id="424" name="Google Shape;424;p37"/>
            <p:cNvSpPr txBox="1"/>
            <p:nvPr/>
          </p:nvSpPr>
          <p:spPr>
            <a:xfrm rot="-2700000">
              <a:off x="5718074" y="2377138"/>
              <a:ext cx="2694501" cy="50742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Roboto"/>
                  <a:ea typeface="Roboto"/>
                  <a:cs typeface="Roboto"/>
                  <a:sym typeface="Roboto"/>
                </a:rPr>
                <a:t>size of hands, length, age, </a:t>
              </a:r>
              <a:br>
                <a:rPr lang="en" sz="1400" b="0" i="0" u="none" strike="noStrike" cap="none">
                  <a:solidFill>
                    <a:srgbClr val="000000"/>
                  </a:solidFill>
                  <a:latin typeface="Roboto"/>
                  <a:ea typeface="Roboto"/>
                  <a:cs typeface="Roboto"/>
                  <a:sym typeface="Roboto"/>
                </a:rPr>
              </a:br>
              <a:r>
                <a:rPr lang="en" sz="1400" b="0" i="0" u="none" strike="noStrike" cap="none">
                  <a:solidFill>
                    <a:srgbClr val="000000"/>
                  </a:solidFill>
                  <a:latin typeface="Roboto"/>
                  <a:ea typeface="Roboto"/>
                  <a:cs typeface="Roboto"/>
                  <a:sym typeface="Roboto"/>
                </a:rPr>
                <a:t>attention, memory, and perception</a:t>
              </a:r>
              <a:br>
                <a:rPr lang="en" sz="1400" b="0" i="0" u="none" strike="noStrike" cap="none">
                  <a:solidFill>
                    <a:srgbClr val="000000"/>
                  </a:solidFill>
                  <a:latin typeface="Roboto"/>
                  <a:ea typeface="Roboto"/>
                  <a:cs typeface="Roboto"/>
                  <a:sym typeface="Roboto"/>
                </a:rPr>
              </a:br>
              <a:r>
                <a:rPr lang="en" sz="1400" b="0" i="0" u="none" strike="noStrike" cap="none">
                  <a:solidFill>
                    <a:srgbClr val="000000"/>
                  </a:solidFill>
                  <a:latin typeface="Roboto"/>
                  <a:ea typeface="Roboto"/>
                  <a:cs typeface="Roboto"/>
                  <a:sym typeface="Roboto"/>
                </a:rPr>
                <a:t>height, mobility, and strength</a:t>
              </a:r>
              <a:br>
                <a:rPr lang="en" sz="1400" b="0" i="0" u="none" strike="noStrike" cap="none">
                  <a:solidFill>
                    <a:srgbClr val="000000"/>
                  </a:solidFill>
                  <a:latin typeface="Roboto"/>
                  <a:ea typeface="Roboto"/>
                  <a:cs typeface="Roboto"/>
                  <a:sym typeface="Roboto"/>
                </a:rPr>
              </a:br>
              <a:r>
                <a:rPr lang="en" sz="1400" b="0" i="0" u="none" strike="noStrike" cap="none">
                  <a:solidFill>
                    <a:srgbClr val="000000"/>
                  </a:solidFill>
                  <a:latin typeface="Roboto"/>
                  <a:ea typeface="Roboto"/>
                  <a:cs typeface="Roboto"/>
                  <a:sym typeface="Roboto"/>
                </a:rPr>
                <a:t>Disabilities (e.g,, color blindness)</a:t>
              </a:r>
              <a:endParaRPr sz="1400" b="0" i="0" u="none" strike="noStrike" cap="none">
                <a:solidFill>
                  <a:srgbClr val="000000"/>
                </a:solidFill>
                <a:latin typeface="Roboto"/>
                <a:ea typeface="Roboto"/>
                <a:cs typeface="Roboto"/>
                <a:sym typeface="Roboto"/>
              </a:endParaRPr>
            </a:p>
            <a:p>
              <a:pPr marL="0" marR="0" lvl="0" indent="0" algn="l" rtl="0">
                <a:lnSpc>
                  <a:spcPct val="100000"/>
                </a:lnSpc>
                <a:spcBef>
                  <a:spcPts val="1600"/>
                </a:spcBef>
                <a:spcAft>
                  <a:spcPts val="1600"/>
                </a:spcAft>
                <a:buClr>
                  <a:srgbClr val="000000"/>
                </a:buClr>
                <a:buSzPts val="1400"/>
                <a:buFont typeface="Arial"/>
                <a:buNone/>
              </a:pPr>
              <a:endParaRPr sz="1400" b="0" i="0" u="none" strike="noStrike" cap="none">
                <a:solidFill>
                  <a:srgbClr val="000000"/>
                </a:solidFill>
                <a:latin typeface="Roboto"/>
                <a:ea typeface="Roboto"/>
                <a:cs typeface="Roboto"/>
                <a:sym typeface="Roboto"/>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pic>
        <p:nvPicPr>
          <p:cNvPr id="429" name="Google Shape;429;p38"/>
          <p:cNvPicPr preferRelativeResize="0"/>
          <p:nvPr/>
        </p:nvPicPr>
        <p:blipFill rotWithShape="1">
          <a:blip r:embed="rId3">
            <a:alphaModFix/>
          </a:blip>
          <a:srcRect/>
          <a:stretch/>
        </p:blipFill>
        <p:spPr>
          <a:xfrm>
            <a:off x="-12" y="2734888"/>
            <a:ext cx="1895475" cy="2409825"/>
          </a:xfrm>
          <a:prstGeom prst="rect">
            <a:avLst/>
          </a:prstGeom>
          <a:noFill/>
          <a:ln>
            <a:noFill/>
          </a:ln>
        </p:spPr>
      </p:pic>
      <p:sp>
        <p:nvSpPr>
          <p:cNvPr id="430" name="Google Shape;430;p3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Practical Exercise</a:t>
            </a:r>
            <a:endParaRPr/>
          </a:p>
        </p:txBody>
      </p:sp>
      <p:sp>
        <p:nvSpPr>
          <p:cNvPr id="431" name="Google Shape;431;p38"/>
          <p:cNvSpPr txBox="1">
            <a:spLocks noGrp="1"/>
          </p:cNvSpPr>
          <p:nvPr>
            <p:ph type="body" idx="1"/>
          </p:nvPr>
        </p:nvSpPr>
        <p:spPr>
          <a:xfrm>
            <a:off x="311700" y="1017725"/>
            <a:ext cx="4260300" cy="355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a:t>Design an online shop for selling flowers using the user-centered approach.</a:t>
            </a:r>
            <a:endParaRPr/>
          </a:p>
          <a:p>
            <a:pPr marL="0" lvl="0" indent="0" algn="l" rtl="0">
              <a:lnSpc>
                <a:spcPct val="115000"/>
              </a:lnSpc>
              <a:spcBef>
                <a:spcPts val="1600"/>
              </a:spcBef>
              <a:spcAft>
                <a:spcPts val="0"/>
              </a:spcAft>
              <a:buClr>
                <a:schemeClr val="dk1"/>
              </a:buClr>
              <a:buSzPts val="1100"/>
              <a:buFont typeface="Arial"/>
              <a:buNone/>
            </a:pPr>
            <a:r>
              <a:rPr lang="en"/>
              <a:t>Find out who are your three types of users for your online flower store</a:t>
            </a:r>
            <a:endParaRPr/>
          </a:p>
          <a:p>
            <a:pPr marL="0" lvl="0" indent="0" algn="l" rtl="0">
              <a:lnSpc>
                <a:spcPct val="115000"/>
              </a:lnSpc>
              <a:spcBef>
                <a:spcPts val="1600"/>
              </a:spcBef>
              <a:spcAft>
                <a:spcPts val="1600"/>
              </a:spcAft>
              <a:buSzPts val="1800"/>
              <a:buNone/>
            </a:pPr>
            <a:endParaRPr/>
          </a:p>
        </p:txBody>
      </p:sp>
      <p:pic>
        <p:nvPicPr>
          <p:cNvPr id="432" name="Google Shape;432;p38"/>
          <p:cNvPicPr preferRelativeResize="0"/>
          <p:nvPr/>
        </p:nvPicPr>
        <p:blipFill rotWithShape="1">
          <a:blip r:embed="rId4">
            <a:alphaModFix/>
          </a:blip>
          <a:srcRect l="18382" r="14673"/>
          <a:stretch/>
        </p:blipFill>
        <p:spPr>
          <a:xfrm>
            <a:off x="4570575" y="0"/>
            <a:ext cx="4585901" cy="51435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g15e85eb540a_0_3"/>
          <p:cNvSpPr txBox="1">
            <a:spLocks noGrp="1"/>
          </p:cNvSpPr>
          <p:nvPr>
            <p:ph type="title"/>
          </p:nvPr>
        </p:nvSpPr>
        <p:spPr>
          <a:xfrm>
            <a:off x="275875" y="1830600"/>
            <a:ext cx="4045200" cy="14823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4200"/>
              <a:buNone/>
            </a:pPr>
            <a:r>
              <a:rPr lang="en"/>
              <a:t>Problem</a:t>
            </a:r>
            <a:endParaRPr/>
          </a:p>
          <a:p>
            <a:pPr marL="0" lvl="0" indent="0" algn="ctr" rtl="0">
              <a:lnSpc>
                <a:spcPct val="100000"/>
              </a:lnSpc>
              <a:spcBef>
                <a:spcPts val="0"/>
              </a:spcBef>
              <a:spcAft>
                <a:spcPts val="0"/>
              </a:spcAft>
              <a:buSzPts val="4200"/>
              <a:buNone/>
            </a:pPr>
            <a:r>
              <a:rPr lang="en"/>
              <a:t>Space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g15e85eb540a_0_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Identify the Problem Space</a:t>
            </a:r>
            <a:endParaRPr/>
          </a:p>
        </p:txBody>
      </p:sp>
      <p:sp>
        <p:nvSpPr>
          <p:cNvPr id="443" name="Google Shape;443;g15e85eb540a_0_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a:t>Are there problems with an existing product or user experience? </a:t>
            </a:r>
            <a:endParaRPr/>
          </a:p>
          <a:p>
            <a:pPr marL="457200" lvl="0" indent="-342900" algn="l" rtl="0">
              <a:lnSpc>
                <a:spcPct val="115000"/>
              </a:lnSpc>
              <a:spcBef>
                <a:spcPts val="1600"/>
              </a:spcBef>
              <a:spcAft>
                <a:spcPts val="0"/>
              </a:spcAft>
              <a:buSzPts val="1800"/>
              <a:buChar char="●"/>
            </a:pPr>
            <a:r>
              <a:rPr lang="en"/>
              <a:t>If so, what are they?</a:t>
            </a:r>
            <a:endParaRPr/>
          </a:p>
          <a:p>
            <a:pPr marL="914400" lvl="1" indent="-342900" algn="l" rtl="0">
              <a:lnSpc>
                <a:spcPct val="115000"/>
              </a:lnSpc>
              <a:spcBef>
                <a:spcPts val="0"/>
              </a:spcBef>
              <a:spcAft>
                <a:spcPts val="0"/>
              </a:spcAft>
              <a:buSzPts val="1800"/>
              <a:buChar char="○"/>
            </a:pPr>
            <a:r>
              <a:rPr lang="en" sz="1800"/>
              <a:t>Why do you think there are problems?</a:t>
            </a:r>
            <a:endParaRPr sz="1800"/>
          </a:p>
          <a:p>
            <a:pPr marL="914400" lvl="1" indent="-342900" algn="l" rtl="0">
              <a:lnSpc>
                <a:spcPct val="115000"/>
              </a:lnSpc>
              <a:spcBef>
                <a:spcPts val="0"/>
              </a:spcBef>
              <a:spcAft>
                <a:spcPts val="0"/>
              </a:spcAft>
              <a:buSzPts val="1800"/>
              <a:buChar char="○"/>
            </a:pPr>
            <a:r>
              <a:rPr lang="en" sz="1800"/>
              <a:t>How do you think your proposed design ideas might overcome these?</a:t>
            </a:r>
            <a:endParaRPr sz="1800"/>
          </a:p>
          <a:p>
            <a:pPr marL="457200" lvl="0" indent="-342900" algn="l" rtl="0">
              <a:lnSpc>
                <a:spcPct val="115000"/>
              </a:lnSpc>
              <a:spcBef>
                <a:spcPts val="0"/>
              </a:spcBef>
              <a:spcAft>
                <a:spcPts val="0"/>
              </a:spcAft>
              <a:buSzPts val="1800"/>
              <a:buChar char="●"/>
            </a:pPr>
            <a:r>
              <a:rPr lang="en"/>
              <a:t>If not, and instead are designing for a new user experience, </a:t>
            </a:r>
            <a:endParaRPr/>
          </a:p>
          <a:p>
            <a:pPr marL="914400" lvl="1" indent="-342900" algn="l" rtl="0">
              <a:lnSpc>
                <a:spcPct val="115000"/>
              </a:lnSpc>
              <a:spcBef>
                <a:spcPts val="0"/>
              </a:spcBef>
              <a:spcAft>
                <a:spcPts val="0"/>
              </a:spcAft>
              <a:buSzPts val="1800"/>
              <a:buChar char="○"/>
            </a:pPr>
            <a:r>
              <a:rPr lang="en" sz="1800"/>
              <a:t>how do you think your proposed design ideas support, change, or extend current ways of doing things?</a:t>
            </a:r>
            <a:endParaRPr sz="1800"/>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g15e85eb540a_0_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b="1"/>
              <a:t>Assumption</a:t>
            </a:r>
            <a:endParaRPr b="1"/>
          </a:p>
          <a:p>
            <a:pPr marL="0" lvl="0" indent="457200" algn="l" rtl="0">
              <a:lnSpc>
                <a:spcPct val="115000"/>
              </a:lnSpc>
              <a:spcBef>
                <a:spcPts val="1600"/>
              </a:spcBef>
              <a:spcAft>
                <a:spcPts val="0"/>
              </a:spcAft>
              <a:buSzPts val="1800"/>
              <a:buNone/>
            </a:pPr>
            <a:r>
              <a:rPr lang="en"/>
              <a:t>Taking something for granted when it needs further investigation</a:t>
            </a:r>
            <a:endParaRPr/>
          </a:p>
          <a:p>
            <a:pPr marL="0" lvl="0" indent="0" algn="l" rtl="0">
              <a:lnSpc>
                <a:spcPct val="115000"/>
              </a:lnSpc>
              <a:spcBef>
                <a:spcPts val="1600"/>
              </a:spcBef>
              <a:spcAft>
                <a:spcPts val="0"/>
              </a:spcAft>
              <a:buSzPts val="1800"/>
              <a:buNone/>
            </a:pPr>
            <a:r>
              <a:rPr lang="en" b="1"/>
              <a:t>Claim</a:t>
            </a:r>
            <a:endParaRPr b="1"/>
          </a:p>
          <a:p>
            <a:pPr marL="0" lvl="0" indent="457200" algn="l" rtl="0">
              <a:lnSpc>
                <a:spcPct val="115000"/>
              </a:lnSpc>
              <a:spcBef>
                <a:spcPts val="1600"/>
              </a:spcBef>
              <a:spcAft>
                <a:spcPts val="0"/>
              </a:spcAft>
              <a:buSzPts val="1800"/>
              <a:buNone/>
            </a:pPr>
            <a:r>
              <a:rPr lang="en"/>
              <a:t>Stating something to be true when it is still open to question</a:t>
            </a:r>
            <a:endParaRPr/>
          </a:p>
          <a:p>
            <a:pPr marL="0" lvl="0" indent="0" algn="l" rtl="0">
              <a:lnSpc>
                <a:spcPct val="115000"/>
              </a:lnSpc>
              <a:spcBef>
                <a:spcPts val="1600"/>
              </a:spcBef>
              <a:spcAft>
                <a:spcPts val="1600"/>
              </a:spcAft>
              <a:buSzPts val="1800"/>
              <a:buNone/>
            </a:pPr>
            <a:endParaRPr/>
          </a:p>
        </p:txBody>
      </p:sp>
      <p:sp>
        <p:nvSpPr>
          <p:cNvPr id="449" name="Google Shape;449;g15e85eb540a_0_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Understanding the Problem Space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g15e85eb540a_0_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Use Case</a:t>
            </a:r>
            <a:endParaRPr/>
          </a:p>
        </p:txBody>
      </p:sp>
      <p:sp>
        <p:nvSpPr>
          <p:cNvPr id="455" name="Google Shape;455;g15e85eb540a_0_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400"/>
              <a:buNone/>
            </a:pPr>
            <a:r>
              <a:rPr lang="en" sz="2000" b="1"/>
              <a:t>3D TV</a:t>
            </a:r>
            <a:endParaRPr sz="2000" b="1"/>
          </a:p>
          <a:p>
            <a:pPr marL="457200" lvl="0" indent="-342900" algn="l" rtl="0">
              <a:lnSpc>
                <a:spcPct val="115000"/>
              </a:lnSpc>
              <a:spcBef>
                <a:spcPts val="1600"/>
              </a:spcBef>
              <a:spcAft>
                <a:spcPts val="0"/>
              </a:spcAft>
              <a:buSzPts val="1800"/>
              <a:buChar char="●"/>
            </a:pPr>
            <a:r>
              <a:rPr lang="en" sz="1800"/>
              <a:t>Assumptions</a:t>
            </a:r>
            <a:endParaRPr sz="1800"/>
          </a:p>
          <a:p>
            <a:pPr marL="914400" lvl="1" indent="-317500" algn="l" rtl="0">
              <a:lnSpc>
                <a:spcPct val="115000"/>
              </a:lnSpc>
              <a:spcBef>
                <a:spcPts val="0"/>
              </a:spcBef>
              <a:spcAft>
                <a:spcPts val="0"/>
              </a:spcAft>
              <a:buSzPts val="1400"/>
              <a:buChar char="○"/>
            </a:pPr>
            <a:r>
              <a:rPr lang="en" sz="1400"/>
              <a:t>People would not mind wearing the glasses</a:t>
            </a:r>
            <a:endParaRPr sz="1400"/>
          </a:p>
          <a:p>
            <a:pPr marL="914400" lvl="1" indent="-317500" algn="l" rtl="0">
              <a:lnSpc>
                <a:spcPct val="115000"/>
              </a:lnSpc>
              <a:spcBef>
                <a:spcPts val="0"/>
              </a:spcBef>
              <a:spcAft>
                <a:spcPts val="0"/>
              </a:spcAft>
              <a:buSzPts val="1400"/>
              <a:buChar char="○"/>
            </a:pPr>
            <a:r>
              <a:rPr lang="en" sz="1400"/>
              <a:t>Paying a lot more </a:t>
            </a:r>
            <a:endParaRPr sz="1400"/>
          </a:p>
          <a:p>
            <a:pPr marL="457200" lvl="0" indent="-342900" algn="l" rtl="0">
              <a:lnSpc>
                <a:spcPct val="115000"/>
              </a:lnSpc>
              <a:spcBef>
                <a:spcPts val="0"/>
              </a:spcBef>
              <a:spcAft>
                <a:spcPts val="0"/>
              </a:spcAft>
              <a:buSzPts val="1800"/>
              <a:buChar char="●"/>
            </a:pPr>
            <a:r>
              <a:rPr lang="en" sz="1800"/>
              <a:t>Claims</a:t>
            </a:r>
            <a:endParaRPr sz="1800"/>
          </a:p>
          <a:p>
            <a:pPr marL="914400" lvl="1" indent="-317500" algn="l" rtl="0">
              <a:lnSpc>
                <a:spcPct val="115000"/>
              </a:lnSpc>
              <a:spcBef>
                <a:spcPts val="0"/>
              </a:spcBef>
              <a:spcAft>
                <a:spcPts val="0"/>
              </a:spcAft>
              <a:buSzPts val="1400"/>
              <a:buChar char="○"/>
            </a:pPr>
            <a:r>
              <a:rPr lang="en" sz="1400"/>
              <a:t>Really enjoy the enhanced clarity and color detail provided by 3D</a:t>
            </a:r>
            <a:endParaRPr sz="1400"/>
          </a:p>
          <a:p>
            <a:pPr marL="457200" lvl="0" indent="-342900" algn="l" rtl="0">
              <a:lnSpc>
                <a:spcPct val="115000"/>
              </a:lnSpc>
              <a:spcBef>
                <a:spcPts val="0"/>
              </a:spcBef>
              <a:spcAft>
                <a:spcPts val="0"/>
              </a:spcAft>
              <a:buSzPts val="1800"/>
              <a:buChar char="●"/>
            </a:pPr>
            <a:r>
              <a:rPr lang="en" sz="1800"/>
              <a:t>Unknows</a:t>
            </a:r>
            <a:endParaRPr sz="1800"/>
          </a:p>
          <a:p>
            <a:pPr marL="914400" lvl="1" indent="-317500" algn="l" rtl="0">
              <a:lnSpc>
                <a:spcPct val="115000"/>
              </a:lnSpc>
              <a:spcBef>
                <a:spcPts val="0"/>
              </a:spcBef>
              <a:spcAft>
                <a:spcPts val="0"/>
              </a:spcAft>
              <a:buSzPts val="1400"/>
              <a:buChar char="○"/>
            </a:pPr>
            <a:r>
              <a:rPr lang="en" sz="1400"/>
              <a:t>Is it actual desired living room experience?</a:t>
            </a:r>
            <a:endParaRPr sz="1400"/>
          </a:p>
          <a:p>
            <a:pPr marL="0" lvl="0" indent="0" algn="l" rtl="0">
              <a:lnSpc>
                <a:spcPct val="115000"/>
              </a:lnSpc>
              <a:spcBef>
                <a:spcPts val="1600"/>
              </a:spcBef>
              <a:spcAft>
                <a:spcPts val="1600"/>
              </a:spcAft>
              <a:buSzPts val="1400"/>
              <a:buNone/>
            </a:pPr>
            <a:endParaRPr/>
          </a:p>
        </p:txBody>
      </p:sp>
      <p:sp>
        <p:nvSpPr>
          <p:cNvPr id="456" name="Google Shape;456;g15e85eb540a_0_17"/>
          <p:cNvSpPr txBox="1">
            <a:spLocks noGrp="1"/>
          </p:cNvSpPr>
          <p:nvPr>
            <p:ph type="body" idx="1"/>
          </p:nvPr>
        </p:nvSpPr>
        <p:spPr>
          <a:xfrm>
            <a:off x="4773300" y="1218875"/>
            <a:ext cx="3999900" cy="3589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400"/>
              <a:buNone/>
            </a:pPr>
            <a:r>
              <a:rPr lang="en" sz="2000" b="1"/>
              <a:t>Curved TV</a:t>
            </a:r>
            <a:endParaRPr sz="2000" b="1"/>
          </a:p>
          <a:p>
            <a:pPr marL="457200" lvl="0" indent="-342900" algn="l" rtl="0">
              <a:lnSpc>
                <a:spcPct val="115000"/>
              </a:lnSpc>
              <a:spcBef>
                <a:spcPts val="1600"/>
              </a:spcBef>
              <a:spcAft>
                <a:spcPts val="0"/>
              </a:spcAft>
              <a:buSzPts val="1800"/>
              <a:buChar char="●"/>
            </a:pPr>
            <a:r>
              <a:rPr lang="en" sz="1800"/>
              <a:t>Assumptions</a:t>
            </a:r>
            <a:endParaRPr sz="1800"/>
          </a:p>
          <a:p>
            <a:pPr marL="914400" lvl="1" indent="-317500" algn="l" rtl="0">
              <a:lnSpc>
                <a:spcPct val="115000"/>
              </a:lnSpc>
              <a:spcBef>
                <a:spcPts val="0"/>
              </a:spcBef>
              <a:spcAft>
                <a:spcPts val="0"/>
              </a:spcAft>
              <a:buSzPts val="1400"/>
              <a:buChar char="○"/>
            </a:pPr>
            <a:r>
              <a:rPr lang="en" sz="1400"/>
              <a:t>More flexibility for viewers to optimize the viewing angle </a:t>
            </a:r>
            <a:endParaRPr sz="1400"/>
          </a:p>
          <a:p>
            <a:pPr marL="457200" lvl="0" indent="-342900" algn="l" rtl="0">
              <a:lnSpc>
                <a:spcPct val="115000"/>
              </a:lnSpc>
              <a:spcBef>
                <a:spcPts val="0"/>
              </a:spcBef>
              <a:spcAft>
                <a:spcPts val="0"/>
              </a:spcAft>
              <a:buSzPts val="1800"/>
              <a:buChar char="●"/>
            </a:pPr>
            <a:r>
              <a:rPr lang="en" sz="1800"/>
              <a:t>Claims</a:t>
            </a:r>
            <a:endParaRPr sz="1800"/>
          </a:p>
          <a:p>
            <a:pPr marL="914400" lvl="1" indent="-317500" algn="l" rtl="0">
              <a:lnSpc>
                <a:spcPct val="115000"/>
              </a:lnSpc>
              <a:spcBef>
                <a:spcPts val="0"/>
              </a:spcBef>
              <a:spcAft>
                <a:spcPts val="0"/>
              </a:spcAft>
              <a:buSzPts val="1400"/>
              <a:buChar char="○"/>
            </a:pPr>
            <a:r>
              <a:rPr lang="en" sz="1400"/>
              <a:t>Big families will like the new display experience</a:t>
            </a:r>
            <a:endParaRPr sz="1400"/>
          </a:p>
          <a:p>
            <a:pPr marL="457200" lvl="0" indent="-342900" algn="l" rtl="0">
              <a:lnSpc>
                <a:spcPct val="115000"/>
              </a:lnSpc>
              <a:spcBef>
                <a:spcPts val="0"/>
              </a:spcBef>
              <a:spcAft>
                <a:spcPts val="0"/>
              </a:spcAft>
              <a:buSzPts val="1800"/>
              <a:buChar char="●"/>
            </a:pPr>
            <a:r>
              <a:rPr lang="en" sz="1800"/>
              <a:t>Unknows</a:t>
            </a:r>
            <a:endParaRPr sz="1800"/>
          </a:p>
          <a:p>
            <a:pPr marL="914400" lvl="1" indent="-317500" algn="l" rtl="0">
              <a:lnSpc>
                <a:spcPct val="115000"/>
              </a:lnSpc>
              <a:spcBef>
                <a:spcPts val="0"/>
              </a:spcBef>
              <a:spcAft>
                <a:spcPts val="0"/>
              </a:spcAft>
              <a:buSzPts val="1400"/>
              <a:buChar char="○"/>
            </a:pPr>
            <a:r>
              <a:rPr lang="en" sz="1400"/>
              <a:t>Is it actual desired living room experience?</a:t>
            </a:r>
            <a:endParaRPr sz="1400"/>
          </a:p>
          <a:p>
            <a:pPr marL="0" lvl="0" indent="0" algn="l" rtl="0">
              <a:lnSpc>
                <a:spcPct val="115000"/>
              </a:lnSpc>
              <a:spcBef>
                <a:spcPts val="1600"/>
              </a:spcBef>
              <a:spcAft>
                <a:spcPts val="1600"/>
              </a:spcAft>
              <a:buSzPts val="1400"/>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Interactive Products</a:t>
            </a:r>
            <a:endParaRPr/>
          </a:p>
        </p:txBody>
      </p:sp>
      <p:sp>
        <p:nvSpPr>
          <p:cNvPr id="119" name="Google Shape;119;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b="1">
                <a:solidFill>
                  <a:srgbClr val="CC4125"/>
                </a:solidFill>
              </a:rPr>
              <a:t>How many</a:t>
            </a:r>
            <a:r>
              <a:rPr lang="en"/>
              <a:t> interactive products are there in everyday use?</a:t>
            </a:r>
            <a:endParaRPr/>
          </a:p>
          <a:p>
            <a:pPr marL="0" lvl="0" indent="0" algn="l" rtl="0">
              <a:lnSpc>
                <a:spcPct val="115000"/>
              </a:lnSpc>
              <a:spcBef>
                <a:spcPts val="1600"/>
              </a:spcBef>
              <a:spcAft>
                <a:spcPts val="0"/>
              </a:spcAft>
              <a:buSzPts val="1800"/>
              <a:buNone/>
            </a:pPr>
            <a:r>
              <a:rPr lang="en"/>
              <a:t>	Ex: iPad, Smart Phone, TV, Clock alarm, ATM, Websites</a:t>
            </a:r>
            <a:endParaRPr/>
          </a:p>
          <a:p>
            <a:pPr marL="0" lvl="0" indent="0" algn="l" rtl="0">
              <a:lnSpc>
                <a:spcPct val="115000"/>
              </a:lnSpc>
              <a:spcBef>
                <a:spcPts val="1600"/>
              </a:spcBef>
              <a:spcAft>
                <a:spcPts val="0"/>
              </a:spcAft>
              <a:buSzPts val="1800"/>
              <a:buNone/>
            </a:pPr>
            <a:r>
              <a:rPr lang="en" b="1">
                <a:solidFill>
                  <a:srgbClr val="CC4125"/>
                </a:solidFill>
              </a:rPr>
              <a:t>What </a:t>
            </a:r>
            <a:r>
              <a:rPr lang="en"/>
              <a:t>do you think about their usability?</a:t>
            </a:r>
            <a:endParaRPr/>
          </a:p>
          <a:p>
            <a:pPr marL="0" lvl="0" indent="0" algn="l" rtl="0">
              <a:lnSpc>
                <a:spcPct val="115000"/>
              </a:lnSpc>
              <a:spcBef>
                <a:spcPts val="1600"/>
              </a:spcBef>
              <a:spcAft>
                <a:spcPts val="0"/>
              </a:spcAft>
              <a:buSzPts val="1800"/>
              <a:buNone/>
            </a:pPr>
            <a:r>
              <a:rPr lang="en" b="1">
                <a:solidFill>
                  <a:srgbClr val="CC4125"/>
                </a:solidFill>
              </a:rPr>
              <a:t>Why</a:t>
            </a:r>
            <a:r>
              <a:rPr lang="en"/>
              <a:t> there is a difference?</a:t>
            </a:r>
            <a:endParaRPr/>
          </a:p>
          <a:p>
            <a:pPr marL="914400" lvl="0" indent="-342900" algn="l" rtl="0">
              <a:lnSpc>
                <a:spcPct val="115000"/>
              </a:lnSpc>
              <a:spcBef>
                <a:spcPts val="1600"/>
              </a:spcBef>
              <a:spcAft>
                <a:spcPts val="0"/>
              </a:spcAft>
              <a:buSzPts val="1800"/>
              <a:buChar char="➢"/>
            </a:pPr>
            <a:r>
              <a:rPr lang="en"/>
              <a:t>Usability vs Functionality</a:t>
            </a:r>
            <a:endParaRPr/>
          </a:p>
          <a:p>
            <a:pPr marL="0" lvl="0" indent="0" algn="l" rtl="0">
              <a:lnSpc>
                <a:spcPct val="115000"/>
              </a:lnSpc>
              <a:spcBef>
                <a:spcPts val="1600"/>
              </a:spcBef>
              <a:spcAft>
                <a:spcPts val="1600"/>
              </a:spcAft>
              <a:buSzPts val="1800"/>
              <a:buNone/>
            </a:pPr>
            <a:r>
              <a:rPr lang="en" b="1">
                <a:solidFill>
                  <a:srgbClr val="CC4125"/>
                </a:solidFill>
              </a:rPr>
              <a:t>Goal:</a:t>
            </a:r>
            <a:r>
              <a:rPr lang="en" b="1"/>
              <a:t> “Design products that are easy, effective, and pleasurable to use”</a:t>
            </a:r>
            <a:endParaRPr b="1"/>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g15e85eb540a_0_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What do we mean by “Needs”?</a:t>
            </a:r>
            <a:endParaRPr/>
          </a:p>
        </p:txBody>
      </p:sp>
      <p:sp>
        <p:nvSpPr>
          <p:cNvPr id="462" name="Google Shape;462;g15e85eb540a_0_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People don’t necessarily know what is they need</a:t>
            </a:r>
            <a:endParaRPr/>
          </a:p>
          <a:p>
            <a:pPr marL="457200" lvl="0" indent="-342900" algn="l" rtl="0">
              <a:lnSpc>
                <a:spcPct val="115000"/>
              </a:lnSpc>
              <a:spcBef>
                <a:spcPts val="0"/>
              </a:spcBef>
              <a:spcAft>
                <a:spcPts val="0"/>
              </a:spcAft>
              <a:buSzPts val="1800"/>
              <a:buChar char="●"/>
            </a:pPr>
            <a:r>
              <a:rPr lang="en"/>
              <a:t>We need to study their characteristics and capabilities </a:t>
            </a:r>
            <a:endParaRPr/>
          </a:p>
          <a:p>
            <a:pPr marL="457200" lvl="0" indent="-342900" algn="l" rtl="0">
              <a:lnSpc>
                <a:spcPct val="115000"/>
              </a:lnSpc>
              <a:spcBef>
                <a:spcPts val="0"/>
              </a:spcBef>
              <a:spcAft>
                <a:spcPts val="0"/>
              </a:spcAft>
              <a:buSzPts val="1800"/>
              <a:buChar char="●"/>
            </a:pPr>
            <a:r>
              <a:rPr lang="en"/>
              <a:t>What they are trying to achieve?</a:t>
            </a:r>
            <a:endParaRPr/>
          </a:p>
          <a:p>
            <a:pPr marL="457200" lvl="0" indent="-342900" algn="l" rtl="0">
              <a:lnSpc>
                <a:spcPct val="115000"/>
              </a:lnSpc>
              <a:spcBef>
                <a:spcPts val="0"/>
              </a:spcBef>
              <a:spcAft>
                <a:spcPts val="0"/>
              </a:spcAft>
              <a:buSzPts val="1800"/>
              <a:buChar char="●"/>
            </a:pPr>
            <a:r>
              <a:rPr lang="en"/>
              <a:t>How they achieve it currently? </a:t>
            </a:r>
            <a:endParaRPr/>
          </a:p>
          <a:p>
            <a:pPr marL="457200" lvl="0" indent="-342900" algn="l" rtl="0">
              <a:lnSpc>
                <a:spcPct val="115000"/>
              </a:lnSpc>
              <a:spcBef>
                <a:spcPts val="0"/>
              </a:spcBef>
              <a:spcAft>
                <a:spcPts val="0"/>
              </a:spcAft>
              <a:buSzPts val="1800"/>
              <a:buChar char="●"/>
            </a:pPr>
            <a:r>
              <a:rPr lang="en"/>
              <a:t>Can we achieve that more effectively or with more enjoyable experience ?</a:t>
            </a:r>
            <a:endParaRPr/>
          </a:p>
          <a:p>
            <a:pPr marL="0" lvl="0" indent="0" algn="l" rtl="0">
              <a:lnSpc>
                <a:spcPct val="115000"/>
              </a:lnSpc>
              <a:spcBef>
                <a:spcPts val="1600"/>
              </a:spcBef>
              <a:spcAft>
                <a:spcPts val="0"/>
              </a:spcAft>
              <a:buSzPts val="1800"/>
              <a:buNone/>
            </a:pPr>
            <a:endParaRPr/>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What do we mean by “Needs”?</a:t>
            </a:r>
            <a:endParaRPr/>
          </a:p>
        </p:txBody>
      </p:sp>
      <p:sp>
        <p:nvSpPr>
          <p:cNvPr id="468" name="Google Shape;468;p4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800"/>
              <a:buNone/>
            </a:pPr>
            <a:r>
              <a:rPr lang="en" sz="2400" b="1"/>
              <a:t/>
            </a:r>
            <a:br>
              <a:rPr lang="en" sz="2400" b="1"/>
            </a:br>
            <a:r>
              <a:rPr lang="en" sz="2400" b="1"/>
              <a:t>‘un-dreamed-of’ Need</a:t>
            </a:r>
            <a:endParaRPr sz="2400" b="1"/>
          </a:p>
          <a:p>
            <a:pPr marL="0" lvl="0" indent="0" algn="ctr" rtl="0">
              <a:lnSpc>
                <a:spcPct val="115000"/>
              </a:lnSpc>
              <a:spcBef>
                <a:spcPts val="1600"/>
              </a:spcBef>
              <a:spcAft>
                <a:spcPts val="0"/>
              </a:spcAft>
              <a:buSzPts val="1800"/>
              <a:buNone/>
            </a:pPr>
            <a:r>
              <a:rPr lang="en" sz="1200"/>
              <a:t>People don’t necessarily know what is possible</a:t>
            </a:r>
            <a:endParaRPr sz="1200" b="1"/>
          </a:p>
          <a:p>
            <a:pPr marL="0" lvl="0" indent="0" algn="ctr" rtl="0">
              <a:lnSpc>
                <a:spcPct val="115000"/>
              </a:lnSpc>
              <a:spcBef>
                <a:spcPts val="1600"/>
              </a:spcBef>
              <a:spcAft>
                <a:spcPts val="0"/>
              </a:spcAft>
              <a:buSzPts val="1800"/>
              <a:buNone/>
            </a:pPr>
            <a:endParaRPr sz="2400"/>
          </a:p>
          <a:p>
            <a:pPr marL="0" lvl="0" indent="0" algn="l" rtl="0">
              <a:lnSpc>
                <a:spcPct val="115000"/>
              </a:lnSpc>
              <a:spcBef>
                <a:spcPts val="1600"/>
              </a:spcBef>
              <a:spcAft>
                <a:spcPts val="0"/>
              </a:spcAft>
              <a:buSzPts val="1800"/>
              <a:buNone/>
            </a:pPr>
            <a:r>
              <a:rPr lang="en"/>
              <a:t>If you had asked someone in the street in the late 1990s what is needed from phone?</a:t>
            </a:r>
            <a:endParaRPr/>
          </a:p>
          <a:p>
            <a:pPr marL="0" lvl="0" indent="0" algn="l" rtl="0">
              <a:lnSpc>
                <a:spcPct val="115000"/>
              </a:lnSpc>
              <a:spcBef>
                <a:spcPts val="1600"/>
              </a:spcBef>
              <a:spcAft>
                <a:spcPts val="0"/>
              </a:spcAft>
              <a:buSzPts val="1800"/>
              <a:buNone/>
            </a:pPr>
            <a:r>
              <a:rPr lang="en"/>
              <a:t>If you asked someone now what is needed from clothes or glasses?</a:t>
            </a:r>
            <a:endParaRPr/>
          </a:p>
          <a:p>
            <a:pPr marL="0" lvl="0" indent="0" algn="l" rtl="0">
              <a:lnSpc>
                <a:spcPct val="115000"/>
              </a:lnSpc>
              <a:spcBef>
                <a:spcPts val="1600"/>
              </a:spcBef>
              <a:spcAft>
                <a:spcPts val="0"/>
              </a:spcAft>
              <a:buSzPts val="1800"/>
              <a:buNone/>
            </a:pPr>
            <a:endParaRPr/>
          </a:p>
          <a:p>
            <a:pPr marL="0" lvl="0" indent="0" algn="l" rtl="0">
              <a:lnSpc>
                <a:spcPct val="115000"/>
              </a:lnSpc>
              <a:spcBef>
                <a:spcPts val="1600"/>
              </a:spcBef>
              <a:spcAft>
                <a:spcPts val="0"/>
              </a:spcAft>
              <a:buClr>
                <a:schemeClr val="dk1"/>
              </a:buClr>
              <a:buSzPts val="1100"/>
              <a:buFont typeface="Arial"/>
              <a:buNone/>
            </a:pPr>
            <a:endParaRPr/>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References</a:t>
            </a:r>
            <a:endParaRPr/>
          </a:p>
        </p:txBody>
      </p:sp>
      <p:sp>
        <p:nvSpPr>
          <p:cNvPr id="474" name="Google Shape;474;p4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Chapter 1, “Interactional Design”, 4th edition</a:t>
            </a:r>
            <a:endParaRPr/>
          </a:p>
          <a:p>
            <a:pPr marL="457200" lvl="0" indent="-342900" algn="l" rtl="0">
              <a:lnSpc>
                <a:spcPct val="115000"/>
              </a:lnSpc>
              <a:spcBef>
                <a:spcPts val="0"/>
              </a:spcBef>
              <a:spcAft>
                <a:spcPts val="0"/>
              </a:spcAft>
              <a:buSzPts val="1800"/>
              <a:buChar char="-"/>
            </a:pPr>
            <a:r>
              <a:rPr lang="en"/>
              <a:t>Emotional Design </a:t>
            </a:r>
            <a:r>
              <a:rPr lang="en" u="sng">
                <a:solidFill>
                  <a:schemeClr val="hlink"/>
                </a:solidFill>
                <a:hlinkClick r:id="rId3"/>
              </a:rPr>
              <a:t>https://www.interaction-design.org/literature/topics/emotional-design</a:t>
            </a:r>
            <a:endParaRPr/>
          </a:p>
          <a:p>
            <a:pPr marL="457200" lvl="0" indent="-342900" algn="l" rtl="0">
              <a:lnSpc>
                <a:spcPct val="115000"/>
              </a:lnSpc>
              <a:spcBef>
                <a:spcPts val="0"/>
              </a:spcBef>
              <a:spcAft>
                <a:spcPts val="0"/>
              </a:spcAft>
              <a:buSzPts val="1800"/>
              <a:buChar char="-"/>
            </a:pPr>
            <a:r>
              <a:rPr lang="en"/>
              <a:t>The marble answering machine</a:t>
            </a:r>
            <a:br>
              <a:rPr lang="en"/>
            </a:br>
            <a:r>
              <a:rPr lang="en" u="sng">
                <a:solidFill>
                  <a:schemeClr val="hlink"/>
                </a:solidFill>
                <a:hlinkClick r:id="rId4"/>
              </a:rPr>
              <a:t>https://vimeo.com/183465991</a:t>
            </a:r>
            <a:endParaRPr/>
          </a:p>
          <a:p>
            <a:pPr marL="457200" lvl="0" indent="-342900" algn="l" rtl="0">
              <a:lnSpc>
                <a:spcPct val="115000"/>
              </a:lnSpc>
              <a:spcBef>
                <a:spcPts val="0"/>
              </a:spcBef>
              <a:spcAft>
                <a:spcPts val="0"/>
              </a:spcAft>
              <a:buSzPts val="1800"/>
              <a:buChar char="-"/>
            </a:pPr>
            <a:r>
              <a:rPr lang="en"/>
              <a:t>Affordance </a:t>
            </a:r>
            <a:r>
              <a:rPr lang="en" u="sng">
                <a:solidFill>
                  <a:schemeClr val="hlink"/>
                </a:solidFill>
                <a:hlinkClick r:id="rId5"/>
              </a:rPr>
              <a:t>https://www.youtube.com/watch?v=pAOyWFOFhsg</a:t>
            </a:r>
            <a:endParaRPr/>
          </a:p>
          <a:p>
            <a:pPr marL="0" lvl="0" indent="0" algn="l" rtl="0">
              <a:lnSpc>
                <a:spcPct val="115000"/>
              </a:lnSpc>
              <a:spcBef>
                <a:spcPts val="1600"/>
              </a:spcBef>
              <a:spcAft>
                <a:spcPts val="0"/>
              </a:spcAft>
              <a:buSzPts val="1800"/>
              <a:buNone/>
            </a:pPr>
            <a:endParaRPr/>
          </a:p>
          <a:p>
            <a:pPr marL="0" lvl="0" indent="0" algn="l" rtl="0">
              <a:lnSpc>
                <a:spcPct val="115000"/>
              </a:lnSpc>
              <a:spcBef>
                <a:spcPts val="1600"/>
              </a:spcBef>
              <a:spcAft>
                <a:spcPts val="0"/>
              </a:spcAft>
              <a:buSzPts val="1800"/>
              <a:buNone/>
            </a:pPr>
            <a:endParaRPr/>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pic>
        <p:nvPicPr>
          <p:cNvPr id="479" name="Google Shape;479;p42"/>
          <p:cNvPicPr preferRelativeResize="0"/>
          <p:nvPr/>
        </p:nvPicPr>
        <p:blipFill rotWithShape="1">
          <a:blip r:embed="rId3">
            <a:alphaModFix/>
          </a:blip>
          <a:srcRect/>
          <a:stretch/>
        </p:blipFill>
        <p:spPr>
          <a:xfrm>
            <a:off x="7248513" y="2733663"/>
            <a:ext cx="1895475" cy="2409825"/>
          </a:xfrm>
          <a:prstGeom prst="rect">
            <a:avLst/>
          </a:prstGeom>
          <a:noFill/>
          <a:ln>
            <a:noFill/>
          </a:ln>
        </p:spPr>
      </p:pic>
      <p:sp>
        <p:nvSpPr>
          <p:cNvPr id="480" name="Google Shape;480;p4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Home Exercise	</a:t>
            </a:r>
            <a:r>
              <a:rPr lang="en" b="1"/>
              <a:t>1.1</a:t>
            </a:r>
            <a:r>
              <a:rPr lang="en"/>
              <a:t>								[1 point]</a:t>
            </a:r>
            <a:endParaRPr/>
          </a:p>
        </p:txBody>
      </p:sp>
      <p:sp>
        <p:nvSpPr>
          <p:cNvPr id="481" name="Google Shape;481;p42"/>
          <p:cNvSpPr txBox="1">
            <a:spLocks noGrp="1"/>
          </p:cNvSpPr>
          <p:nvPr>
            <p:ph type="body" idx="1"/>
          </p:nvPr>
        </p:nvSpPr>
        <p:spPr>
          <a:xfrm>
            <a:off x="311700" y="1152475"/>
            <a:ext cx="78957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a:t>Find some products that didn’t consider the following design principles</a:t>
            </a:r>
            <a:r>
              <a:rPr lang="en" b="1"/>
              <a:t> </a:t>
            </a:r>
            <a:endParaRPr b="1"/>
          </a:p>
          <a:p>
            <a:pPr marL="914400" lvl="1" indent="-336550" algn="l" rtl="0">
              <a:lnSpc>
                <a:spcPct val="115000"/>
              </a:lnSpc>
              <a:spcBef>
                <a:spcPts val="1600"/>
              </a:spcBef>
              <a:spcAft>
                <a:spcPts val="0"/>
              </a:spcAft>
              <a:buSzPts val="1700"/>
              <a:buAutoNum type="alphaLcPeriod"/>
            </a:pPr>
            <a:r>
              <a:rPr lang="en" sz="1700"/>
              <a:t>Consistency</a:t>
            </a:r>
            <a:endParaRPr sz="1700"/>
          </a:p>
          <a:p>
            <a:pPr marL="914400" lvl="1" indent="-336550" algn="l" rtl="0">
              <a:lnSpc>
                <a:spcPct val="115000"/>
              </a:lnSpc>
              <a:spcBef>
                <a:spcPts val="0"/>
              </a:spcBef>
              <a:spcAft>
                <a:spcPts val="0"/>
              </a:spcAft>
              <a:buSzPts val="1700"/>
              <a:buAutoNum type="alphaLcPeriod"/>
            </a:pPr>
            <a:r>
              <a:rPr lang="en" sz="1700"/>
              <a:t>Constraints</a:t>
            </a:r>
            <a:endParaRPr sz="1700"/>
          </a:p>
          <a:p>
            <a:pPr marL="914400" lvl="1" indent="-336550" algn="l" rtl="0">
              <a:lnSpc>
                <a:spcPct val="115000"/>
              </a:lnSpc>
              <a:spcBef>
                <a:spcPts val="0"/>
              </a:spcBef>
              <a:spcAft>
                <a:spcPts val="0"/>
              </a:spcAft>
              <a:buSzPts val="1700"/>
              <a:buAutoNum type="alphaLcPeriod"/>
            </a:pPr>
            <a:r>
              <a:rPr lang="en" sz="1700"/>
              <a:t>Affordance</a:t>
            </a:r>
            <a:r>
              <a:rPr lang="en"/>
              <a:t> </a:t>
            </a:r>
            <a:br>
              <a:rPr lang="en"/>
            </a:br>
            <a:r>
              <a:rPr lang="en" sz="1600"/>
              <a:t>(watch this video </a:t>
            </a:r>
            <a:r>
              <a:rPr lang="en" sz="1600" u="sng">
                <a:solidFill>
                  <a:schemeClr val="hlink"/>
                </a:solidFill>
                <a:hlinkClick r:id="rId4"/>
              </a:rPr>
              <a:t>https://www.youtube.com/watch?v=pAOyWFOFhsg</a:t>
            </a:r>
            <a:r>
              <a:rPr lang="en" sz="1600"/>
              <a:t>)</a:t>
            </a:r>
            <a:endParaRPr sz="16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pic>
        <p:nvPicPr>
          <p:cNvPr id="486" name="Google Shape;486;p43"/>
          <p:cNvPicPr preferRelativeResize="0"/>
          <p:nvPr/>
        </p:nvPicPr>
        <p:blipFill rotWithShape="1">
          <a:blip r:embed="rId3">
            <a:alphaModFix/>
          </a:blip>
          <a:srcRect/>
          <a:stretch/>
        </p:blipFill>
        <p:spPr>
          <a:xfrm>
            <a:off x="7248513" y="2733663"/>
            <a:ext cx="1895475" cy="2409825"/>
          </a:xfrm>
          <a:prstGeom prst="rect">
            <a:avLst/>
          </a:prstGeom>
          <a:noFill/>
          <a:ln>
            <a:noFill/>
          </a:ln>
        </p:spPr>
      </p:pic>
      <p:sp>
        <p:nvSpPr>
          <p:cNvPr id="487" name="Google Shape;487;p4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Home Exercise	</a:t>
            </a:r>
            <a:r>
              <a:rPr lang="en" b="1"/>
              <a:t>1.2</a:t>
            </a:r>
            <a:r>
              <a:rPr lang="en"/>
              <a:t>								[1 point]</a:t>
            </a:r>
            <a:endParaRPr/>
          </a:p>
        </p:txBody>
      </p:sp>
      <p:sp>
        <p:nvSpPr>
          <p:cNvPr id="488" name="Google Shape;488;p43"/>
          <p:cNvSpPr txBox="1">
            <a:spLocks noGrp="1"/>
          </p:cNvSpPr>
          <p:nvPr>
            <p:ph type="body" idx="1"/>
          </p:nvPr>
        </p:nvSpPr>
        <p:spPr>
          <a:xfrm>
            <a:off x="311700" y="1152475"/>
            <a:ext cx="78957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a:t>Read the following article</a:t>
            </a:r>
            <a:br>
              <a:rPr lang="en"/>
            </a:br>
            <a:r>
              <a:rPr lang="en" u="sng">
                <a:solidFill>
                  <a:schemeClr val="hlink"/>
                </a:solidFill>
                <a:hlinkClick r:id="rId4"/>
              </a:rPr>
              <a:t>https://www.interaction-design.org/literature/article/bad-design-vs-good-design-5-examples-we-can-learn-frombad-design-vs-good-design-5-examples-we-can-learn-from-130706</a:t>
            </a:r>
            <a:r>
              <a:rPr lang="en"/>
              <a:t/>
            </a:r>
            <a:br>
              <a:rPr lang="en"/>
            </a:br>
            <a:r>
              <a:rPr lang="en"/>
              <a:t>Then visit </a:t>
            </a:r>
            <a:r>
              <a:rPr lang="en" u="sng">
                <a:solidFill>
                  <a:schemeClr val="accent5"/>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http://www.baddesigns.com/examples.html</a:t>
            </a:r>
            <a:r>
              <a:rPr lang="en"/>
              <a:t> and pick any example to demonstrate it in the next lecture</a:t>
            </a:r>
            <a:endParaRPr/>
          </a:p>
          <a:p>
            <a:pPr marL="457200" lvl="0" indent="0" algn="l" rtl="0">
              <a:lnSpc>
                <a:spcPct val="115000"/>
              </a:lnSpc>
              <a:spcBef>
                <a:spcPts val="1600"/>
              </a:spcBef>
              <a:spcAft>
                <a:spcPts val="1600"/>
              </a:spcAft>
              <a:buSzPts val="1800"/>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Home Exercise	</a:t>
            </a:r>
            <a:r>
              <a:rPr lang="en" b="1"/>
              <a:t>1.3</a:t>
            </a:r>
            <a:r>
              <a:rPr lang="en"/>
              <a:t>	</a:t>
            </a:r>
            <a:br>
              <a:rPr lang="en"/>
            </a:br>
            <a:r>
              <a:rPr lang="en"/>
              <a:t>[1 point]</a:t>
            </a:r>
            <a:endParaRPr/>
          </a:p>
          <a:p>
            <a:pPr marL="0" lvl="0" indent="0" algn="l" rtl="0">
              <a:lnSpc>
                <a:spcPct val="100000"/>
              </a:lnSpc>
              <a:spcBef>
                <a:spcPts val="0"/>
              </a:spcBef>
              <a:spcAft>
                <a:spcPts val="0"/>
              </a:spcAft>
              <a:buSzPts val="2800"/>
              <a:buNone/>
            </a:pPr>
            <a:endParaRPr/>
          </a:p>
        </p:txBody>
      </p:sp>
      <p:sp>
        <p:nvSpPr>
          <p:cNvPr id="494" name="Google Shape;494;p44"/>
          <p:cNvSpPr txBox="1">
            <a:spLocks noGrp="1"/>
          </p:cNvSpPr>
          <p:nvPr>
            <p:ph type="body" idx="1"/>
          </p:nvPr>
        </p:nvSpPr>
        <p:spPr>
          <a:xfrm>
            <a:off x="387900" y="1984675"/>
            <a:ext cx="4866900" cy="2584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a:t>Design a traveller planner web-site.</a:t>
            </a:r>
            <a:endParaRPr/>
          </a:p>
          <a:p>
            <a:pPr marL="1828800" lvl="0" indent="-342900" algn="l" rtl="0">
              <a:lnSpc>
                <a:spcPct val="115000"/>
              </a:lnSpc>
              <a:spcBef>
                <a:spcPts val="1600"/>
              </a:spcBef>
              <a:spcAft>
                <a:spcPts val="0"/>
              </a:spcAft>
              <a:buSzPts val="1800"/>
              <a:buAutoNum type="arabicPeriod"/>
            </a:pPr>
            <a:r>
              <a:rPr lang="en"/>
              <a:t>Who are your three types of users</a:t>
            </a:r>
            <a:endParaRPr/>
          </a:p>
          <a:p>
            <a:pPr marL="1828800" lvl="0" indent="-342900" algn="l" rtl="0">
              <a:lnSpc>
                <a:spcPct val="115000"/>
              </a:lnSpc>
              <a:spcBef>
                <a:spcPts val="0"/>
              </a:spcBef>
              <a:spcAft>
                <a:spcPts val="0"/>
              </a:spcAft>
              <a:buSzPts val="1800"/>
              <a:buAutoNum type="arabicPeriod"/>
            </a:pPr>
            <a:r>
              <a:rPr lang="en"/>
              <a:t>Define the system goal?</a:t>
            </a:r>
            <a:endParaRPr/>
          </a:p>
          <a:p>
            <a:pPr marL="1828800" lvl="0" indent="-342900" algn="l" rtl="0">
              <a:lnSpc>
                <a:spcPct val="115000"/>
              </a:lnSpc>
              <a:spcBef>
                <a:spcPts val="0"/>
              </a:spcBef>
              <a:spcAft>
                <a:spcPts val="0"/>
              </a:spcAft>
              <a:buSzPts val="1800"/>
              <a:buAutoNum type="arabicPeriod"/>
            </a:pPr>
            <a:r>
              <a:rPr lang="en"/>
              <a:t>What are user tasks?</a:t>
            </a:r>
            <a:endParaRPr/>
          </a:p>
          <a:p>
            <a:pPr marL="1828800" lvl="0" indent="0" algn="l" rtl="0">
              <a:lnSpc>
                <a:spcPct val="115000"/>
              </a:lnSpc>
              <a:spcBef>
                <a:spcPts val="1600"/>
              </a:spcBef>
              <a:spcAft>
                <a:spcPts val="0"/>
              </a:spcAft>
              <a:buSzPts val="1800"/>
              <a:buNone/>
            </a:pPr>
            <a:endParaRPr/>
          </a:p>
          <a:p>
            <a:pPr marL="0" lvl="0" indent="0" algn="l" rtl="0">
              <a:lnSpc>
                <a:spcPct val="115000"/>
              </a:lnSpc>
              <a:spcBef>
                <a:spcPts val="1600"/>
              </a:spcBef>
              <a:spcAft>
                <a:spcPts val="1600"/>
              </a:spcAft>
              <a:buSzPts val="1800"/>
              <a:buNone/>
            </a:pPr>
            <a:endParaRPr/>
          </a:p>
        </p:txBody>
      </p:sp>
      <p:pic>
        <p:nvPicPr>
          <p:cNvPr id="495" name="Google Shape;495;p44"/>
          <p:cNvPicPr preferRelativeResize="0"/>
          <p:nvPr/>
        </p:nvPicPr>
        <p:blipFill rotWithShape="1">
          <a:blip r:embed="rId3">
            <a:alphaModFix/>
          </a:blip>
          <a:srcRect/>
          <a:stretch/>
        </p:blipFill>
        <p:spPr>
          <a:xfrm>
            <a:off x="5288001" y="0"/>
            <a:ext cx="3856001" cy="5143499"/>
          </a:xfrm>
          <a:prstGeom prst="rect">
            <a:avLst/>
          </a:prstGeom>
          <a:noFill/>
          <a:ln>
            <a:noFill/>
          </a:ln>
        </p:spPr>
      </p:pic>
      <p:pic>
        <p:nvPicPr>
          <p:cNvPr id="496" name="Google Shape;496;p44"/>
          <p:cNvPicPr preferRelativeResize="0"/>
          <p:nvPr/>
        </p:nvPicPr>
        <p:blipFill rotWithShape="1">
          <a:blip r:embed="rId4">
            <a:alphaModFix/>
          </a:blip>
          <a:srcRect/>
          <a:stretch/>
        </p:blipFill>
        <p:spPr>
          <a:xfrm>
            <a:off x="-12" y="2734888"/>
            <a:ext cx="1895475" cy="24098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Home Exercise	</a:t>
            </a:r>
            <a:r>
              <a:rPr lang="en" b="1"/>
              <a:t>1.4</a:t>
            </a:r>
            <a:r>
              <a:rPr lang="en"/>
              <a:t>	</a:t>
            </a:r>
            <a:br>
              <a:rPr lang="en"/>
            </a:br>
            <a:r>
              <a:rPr lang="en"/>
              <a:t>[1 point]</a:t>
            </a:r>
            <a:endParaRPr/>
          </a:p>
        </p:txBody>
      </p:sp>
      <p:sp>
        <p:nvSpPr>
          <p:cNvPr id="502" name="Google Shape;502;p45"/>
          <p:cNvSpPr txBox="1">
            <a:spLocks noGrp="1"/>
          </p:cNvSpPr>
          <p:nvPr>
            <p:ph type="body" idx="1"/>
          </p:nvPr>
        </p:nvSpPr>
        <p:spPr>
          <a:xfrm>
            <a:off x="311700" y="1673925"/>
            <a:ext cx="4260300" cy="289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
              <a:t>What could be an “un-dreamed-of” need in you online flower store?</a:t>
            </a:r>
            <a:endParaRPr/>
          </a:p>
        </p:txBody>
      </p:sp>
      <p:pic>
        <p:nvPicPr>
          <p:cNvPr id="503" name="Google Shape;503;p45"/>
          <p:cNvPicPr preferRelativeResize="0"/>
          <p:nvPr/>
        </p:nvPicPr>
        <p:blipFill rotWithShape="1">
          <a:blip r:embed="rId3">
            <a:alphaModFix/>
          </a:blip>
          <a:srcRect/>
          <a:stretch/>
        </p:blipFill>
        <p:spPr>
          <a:xfrm>
            <a:off x="-12" y="2734888"/>
            <a:ext cx="1895475" cy="2409825"/>
          </a:xfrm>
          <a:prstGeom prst="rect">
            <a:avLst/>
          </a:prstGeom>
          <a:noFill/>
          <a:ln>
            <a:noFill/>
          </a:ln>
        </p:spPr>
      </p:pic>
      <p:pic>
        <p:nvPicPr>
          <p:cNvPr id="504" name="Google Shape;504;p45"/>
          <p:cNvPicPr preferRelativeResize="0"/>
          <p:nvPr/>
        </p:nvPicPr>
        <p:blipFill rotWithShape="1">
          <a:blip r:embed="rId4">
            <a:alphaModFix/>
          </a:blip>
          <a:srcRect l="18382" r="14673"/>
          <a:stretch/>
        </p:blipFill>
        <p:spPr>
          <a:xfrm>
            <a:off x="4570575" y="0"/>
            <a:ext cx="4585901"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Poor &amp; Good Designs</a:t>
            </a:r>
            <a:endParaRPr/>
          </a:p>
        </p:txBody>
      </p:sp>
      <p:sp>
        <p:nvSpPr>
          <p:cNvPr id="125" name="Google Shape;125;p4"/>
          <p:cNvSpPr txBox="1">
            <a:spLocks noGrp="1"/>
          </p:cNvSpPr>
          <p:nvPr>
            <p:ph type="body" idx="1"/>
          </p:nvPr>
        </p:nvSpPr>
        <p:spPr>
          <a:xfrm>
            <a:off x="4295400" y="2385200"/>
            <a:ext cx="553200" cy="47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 b="1"/>
              <a:t>VS.</a:t>
            </a:r>
            <a:endParaRPr b="1"/>
          </a:p>
        </p:txBody>
      </p:sp>
      <p:pic>
        <p:nvPicPr>
          <p:cNvPr id="126" name="Google Shape;126;p4"/>
          <p:cNvPicPr preferRelativeResize="0"/>
          <p:nvPr/>
        </p:nvPicPr>
        <p:blipFill rotWithShape="1">
          <a:blip r:embed="rId3">
            <a:alphaModFix/>
          </a:blip>
          <a:srcRect/>
          <a:stretch/>
        </p:blipFill>
        <p:spPr>
          <a:xfrm>
            <a:off x="152400" y="1170125"/>
            <a:ext cx="3820975" cy="3820975"/>
          </a:xfrm>
          <a:prstGeom prst="rect">
            <a:avLst/>
          </a:prstGeom>
          <a:noFill/>
          <a:ln>
            <a:noFill/>
          </a:ln>
        </p:spPr>
      </p:pic>
      <p:pic>
        <p:nvPicPr>
          <p:cNvPr id="127" name="Google Shape;127;p4"/>
          <p:cNvPicPr preferRelativeResize="0"/>
          <p:nvPr/>
        </p:nvPicPr>
        <p:blipFill rotWithShape="1">
          <a:blip r:embed="rId4">
            <a:alphaModFix/>
          </a:blip>
          <a:srcRect/>
          <a:stretch/>
        </p:blipFill>
        <p:spPr>
          <a:xfrm>
            <a:off x="5585675" y="1422575"/>
            <a:ext cx="3052100" cy="2810575"/>
          </a:xfrm>
          <a:prstGeom prst="rect">
            <a:avLst/>
          </a:prstGeom>
          <a:noFill/>
          <a:ln>
            <a:noFill/>
          </a:ln>
        </p:spPr>
      </p:pic>
      <p:sp>
        <p:nvSpPr>
          <p:cNvPr id="128" name="Google Shape;128;p4"/>
          <p:cNvSpPr txBox="1"/>
          <p:nvPr/>
        </p:nvSpPr>
        <p:spPr>
          <a:xfrm>
            <a:off x="5832300" y="439445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dirty="0">
                <a:solidFill>
                  <a:schemeClr val="hlink"/>
                </a:solidFill>
                <a:hlinkClick r:id="rId5"/>
              </a:rPr>
              <a:t>https://vimeo.com/183465991</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pic>
        <p:nvPicPr>
          <p:cNvPr id="133" name="Google Shape;133;p5"/>
          <p:cNvPicPr preferRelativeResize="0"/>
          <p:nvPr/>
        </p:nvPicPr>
        <p:blipFill rotWithShape="1">
          <a:blip r:embed="rId3">
            <a:alphaModFix/>
          </a:blip>
          <a:srcRect/>
          <a:stretch/>
        </p:blipFill>
        <p:spPr>
          <a:xfrm>
            <a:off x="6068925" y="570350"/>
            <a:ext cx="3075075" cy="4621975"/>
          </a:xfrm>
          <a:prstGeom prst="rect">
            <a:avLst/>
          </a:prstGeom>
          <a:noFill/>
          <a:ln>
            <a:noFill/>
          </a:ln>
        </p:spPr>
      </p:pic>
      <p:sp>
        <p:nvSpPr>
          <p:cNvPr id="134" name="Google Shape;134;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Poor &amp; Good Designs</a:t>
            </a:r>
            <a:endParaRPr/>
          </a:p>
        </p:txBody>
      </p:sp>
      <p:sp>
        <p:nvSpPr>
          <p:cNvPr id="135" name="Google Shape;135;p5"/>
          <p:cNvSpPr txBox="1">
            <a:spLocks noGrp="1"/>
          </p:cNvSpPr>
          <p:nvPr>
            <p:ph type="body" idx="1"/>
          </p:nvPr>
        </p:nvSpPr>
        <p:spPr>
          <a:xfrm>
            <a:off x="4295400" y="2385200"/>
            <a:ext cx="553200" cy="47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 b="1"/>
              <a:t>VS.</a:t>
            </a:r>
            <a:endParaRPr b="1"/>
          </a:p>
        </p:txBody>
      </p:sp>
      <p:pic>
        <p:nvPicPr>
          <p:cNvPr id="136" name="Google Shape;136;p5"/>
          <p:cNvPicPr preferRelativeResize="0"/>
          <p:nvPr/>
        </p:nvPicPr>
        <p:blipFill rotWithShape="1">
          <a:blip r:embed="rId4">
            <a:alphaModFix/>
          </a:blip>
          <a:srcRect/>
          <a:stretch/>
        </p:blipFill>
        <p:spPr>
          <a:xfrm>
            <a:off x="550625" y="1017725"/>
            <a:ext cx="6437123" cy="3749200"/>
          </a:xfrm>
          <a:prstGeom prst="rect">
            <a:avLst/>
          </a:prstGeom>
          <a:noFill/>
          <a:ln>
            <a:noFill/>
          </a:ln>
        </p:spPr>
      </p:pic>
      <p:sp>
        <p:nvSpPr>
          <p:cNvPr id="137" name="Google Shape;137;p5"/>
          <p:cNvSpPr txBox="1"/>
          <p:nvPr/>
        </p:nvSpPr>
        <p:spPr>
          <a:xfrm>
            <a:off x="824750" y="4673425"/>
            <a:ext cx="7183800" cy="37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rgbClr val="000000"/>
                </a:solidFill>
                <a:latin typeface="Arial"/>
                <a:ea typeface="Arial"/>
                <a:cs typeface="Arial"/>
                <a:sym typeface="Arial"/>
              </a:rPr>
              <a:t>1               2               3              4               5             6                 7</a:t>
            </a:r>
            <a:endParaRPr sz="1800" b="1" i="0" u="none" strike="noStrike" cap="non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Poor &amp; Good</a:t>
            </a:r>
            <a:endParaRPr/>
          </a:p>
          <a:p>
            <a:pPr marL="0" lvl="0" indent="0" algn="l" rtl="0">
              <a:lnSpc>
                <a:spcPct val="100000"/>
              </a:lnSpc>
              <a:spcBef>
                <a:spcPts val="0"/>
              </a:spcBef>
              <a:spcAft>
                <a:spcPts val="0"/>
              </a:spcAft>
              <a:buClr>
                <a:schemeClr val="dk1"/>
              </a:buClr>
              <a:buSzPts val="1100"/>
              <a:buFont typeface="Arial"/>
              <a:buNone/>
            </a:pPr>
            <a:r>
              <a:rPr lang="en"/>
              <a:t>Designs</a:t>
            </a:r>
            <a:endParaRPr/>
          </a:p>
          <a:p>
            <a:pPr marL="0" lvl="0" indent="0" algn="l" rtl="0">
              <a:lnSpc>
                <a:spcPct val="100000"/>
              </a:lnSpc>
              <a:spcBef>
                <a:spcPts val="0"/>
              </a:spcBef>
              <a:spcAft>
                <a:spcPts val="0"/>
              </a:spcAft>
              <a:buSzPts val="2800"/>
              <a:buNone/>
            </a:pPr>
            <a:endParaRPr/>
          </a:p>
        </p:txBody>
      </p:sp>
      <p:pic>
        <p:nvPicPr>
          <p:cNvPr id="143" name="Google Shape;143;p6"/>
          <p:cNvPicPr preferRelativeResize="0"/>
          <p:nvPr/>
        </p:nvPicPr>
        <p:blipFill rotWithShape="1">
          <a:blip r:embed="rId3">
            <a:alphaModFix/>
          </a:blip>
          <a:srcRect/>
          <a:stretch/>
        </p:blipFill>
        <p:spPr>
          <a:xfrm>
            <a:off x="3109600" y="0"/>
            <a:ext cx="6034398"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Poor &amp; Good Designs</a:t>
            </a:r>
            <a:endParaRPr/>
          </a:p>
        </p:txBody>
      </p:sp>
      <p:pic>
        <p:nvPicPr>
          <p:cNvPr id="149" name="Google Shape;149;p7"/>
          <p:cNvPicPr preferRelativeResize="0"/>
          <p:nvPr/>
        </p:nvPicPr>
        <p:blipFill rotWithShape="1">
          <a:blip r:embed="rId3">
            <a:alphaModFix/>
          </a:blip>
          <a:srcRect/>
          <a:stretch/>
        </p:blipFill>
        <p:spPr>
          <a:xfrm>
            <a:off x="1057275" y="1195625"/>
            <a:ext cx="7029450" cy="3543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Interactive Design</a:t>
            </a:r>
            <a:endParaRPr/>
          </a:p>
          <a:p>
            <a:pPr marL="0" lvl="0" indent="0" algn="l" rtl="0">
              <a:lnSpc>
                <a:spcPct val="100000"/>
              </a:lnSpc>
              <a:spcBef>
                <a:spcPts val="0"/>
              </a:spcBef>
              <a:spcAft>
                <a:spcPts val="0"/>
              </a:spcAft>
              <a:buSzPts val="2800"/>
              <a:buNone/>
            </a:pPr>
            <a:endParaRPr/>
          </a:p>
        </p:txBody>
      </p:sp>
      <p:sp>
        <p:nvSpPr>
          <p:cNvPr id="155" name="Google Shape;155;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sz="2400" b="1" i="1"/>
              <a:t>“Designing interactive products to </a:t>
            </a:r>
            <a:r>
              <a:rPr lang="en" sz="2400" b="1" i="1" u="sng"/>
              <a:t>support</a:t>
            </a:r>
            <a:r>
              <a:rPr lang="en" sz="2400" b="1" i="1"/>
              <a:t> the way people communicate and interact in their everyday and working lives”</a:t>
            </a:r>
            <a:endParaRPr sz="2400" b="1" i="1"/>
          </a:p>
          <a:p>
            <a:pPr marL="0" lvl="0" indent="0" algn="l" rtl="0">
              <a:lnSpc>
                <a:spcPct val="115000"/>
              </a:lnSpc>
              <a:spcBef>
                <a:spcPts val="1600"/>
              </a:spcBef>
              <a:spcAft>
                <a:spcPts val="0"/>
              </a:spcAft>
              <a:buSzPts val="1800"/>
              <a:buNone/>
            </a:pPr>
            <a:r>
              <a:rPr lang="en" sz="2400" b="1" i="1"/>
              <a:t>“The design of spaces for human communication and interaction” </a:t>
            </a:r>
            <a:endParaRPr sz="2400" b="1" i="1"/>
          </a:p>
          <a:p>
            <a:pPr marL="0" lvl="0" indent="0" algn="l" rtl="0">
              <a:lnSpc>
                <a:spcPct val="115000"/>
              </a:lnSpc>
              <a:spcBef>
                <a:spcPts val="1600"/>
              </a:spcBef>
              <a:spcAft>
                <a:spcPts val="0"/>
              </a:spcAft>
              <a:buClr>
                <a:schemeClr val="dk1"/>
              </a:buClr>
              <a:buSzPts val="1100"/>
              <a:buFont typeface="Arial"/>
              <a:buNone/>
            </a:pPr>
            <a:r>
              <a:rPr lang="en"/>
              <a:t>How this is different from other methods such as “Software Engineering”?</a:t>
            </a:r>
            <a:endParaRPr/>
          </a:p>
          <a:p>
            <a:pPr marL="0" lvl="0" indent="0" algn="l" rtl="0">
              <a:lnSpc>
                <a:spcPct val="115000"/>
              </a:lnSpc>
              <a:spcBef>
                <a:spcPts val="1600"/>
              </a:spcBef>
              <a:spcAft>
                <a:spcPts val="1600"/>
              </a:spcAft>
              <a:buSzPts val="1800"/>
              <a:buNone/>
            </a:pP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1631</Words>
  <Application>Microsoft Office PowerPoint</Application>
  <PresentationFormat>On-screen Show (16:9)</PresentationFormat>
  <Paragraphs>328</Paragraphs>
  <Slides>46</Slides>
  <Notes>46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46</vt:i4>
      </vt:variant>
    </vt:vector>
  </HeadingPairs>
  <TitlesOfParts>
    <vt:vector size="52" baseType="lpstr">
      <vt:lpstr>Roboto Medium</vt:lpstr>
      <vt:lpstr>Roboto Thin</vt:lpstr>
      <vt:lpstr>Arial</vt:lpstr>
      <vt:lpstr>Roboto</vt:lpstr>
      <vt:lpstr>Simple Light</vt:lpstr>
      <vt:lpstr>Simple Light</vt:lpstr>
      <vt:lpstr>Interaction Design</vt:lpstr>
      <vt:lpstr>Terminology &amp; Basic Concepts </vt:lpstr>
      <vt:lpstr>Interaction Design</vt:lpstr>
      <vt:lpstr>Interactive Products</vt:lpstr>
      <vt:lpstr>Poor &amp; Good Designs</vt:lpstr>
      <vt:lpstr>Poor &amp; Good Designs</vt:lpstr>
      <vt:lpstr>Poor &amp; Good Designs </vt:lpstr>
      <vt:lpstr>Poor &amp; Good Designs</vt:lpstr>
      <vt:lpstr>Interactive Design </vt:lpstr>
      <vt:lpstr>Interactive Design</vt:lpstr>
      <vt:lpstr>Interactive Design </vt:lpstr>
      <vt:lpstr>Human-Computer Interaction (HCI)</vt:lpstr>
      <vt:lpstr>Design Principles</vt:lpstr>
      <vt:lpstr>Who is involved</vt:lpstr>
      <vt:lpstr>Design Principles</vt:lpstr>
      <vt:lpstr>Design Principles</vt:lpstr>
      <vt:lpstr>Design Principles</vt:lpstr>
      <vt:lpstr>Design Principles</vt:lpstr>
      <vt:lpstr>Design Principles</vt:lpstr>
      <vt:lpstr>Design Principles</vt:lpstr>
      <vt:lpstr>Design Principles</vt:lpstr>
      <vt:lpstr>Design Principles</vt:lpstr>
      <vt:lpstr>User Experience</vt:lpstr>
      <vt:lpstr>User Experience (UX)</vt:lpstr>
      <vt:lpstr>User Experience (UX) </vt:lpstr>
      <vt:lpstr>User Experience (UX) </vt:lpstr>
      <vt:lpstr>User Experience (UX) </vt:lpstr>
      <vt:lpstr>Norman’s model</vt:lpstr>
      <vt:lpstr>User Centered Design</vt:lpstr>
      <vt:lpstr>Interaction Design Approaches</vt:lpstr>
      <vt:lpstr>Interaction Design Approaches</vt:lpstr>
      <vt:lpstr>User Intervention</vt:lpstr>
      <vt:lpstr>Who are the users?</vt:lpstr>
      <vt:lpstr>User-Centered Design</vt:lpstr>
      <vt:lpstr>Practical Exercise</vt:lpstr>
      <vt:lpstr>Problem Space</vt:lpstr>
      <vt:lpstr>Identify the Problem Space</vt:lpstr>
      <vt:lpstr>Understanding the Problem Space</vt:lpstr>
      <vt:lpstr>Use Case</vt:lpstr>
      <vt:lpstr>What do we mean by “Needs”?</vt:lpstr>
      <vt:lpstr>What do we mean by “Needs”?</vt:lpstr>
      <vt:lpstr>References</vt:lpstr>
      <vt:lpstr>Home Exercise 1.1        [1 point]</vt:lpstr>
      <vt:lpstr>Home Exercise 1.2        [1 point]</vt:lpstr>
      <vt:lpstr>Home Exercise 1.3  [1 point] </vt:lpstr>
      <vt:lpstr>Home Exercise 1.4  [1 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Interaction Design</dc:title>
  <cp:lastModifiedBy>DELL</cp:lastModifiedBy>
  <cp:revision>2</cp:revision>
  <dcterms:modified xsi:type="dcterms:W3CDTF">2022-10-05T16:35:47Z</dcterms:modified>
</cp:coreProperties>
</file>